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4.jpg" ContentType="image/jpg"/>
  <Override PartName="/ppt/media/image6.jpg" ContentType="image/jpg"/>
  <Override PartName="/ppt/media/image8.jpg" ContentType="image/jpg"/>
  <Override PartName="/ppt/media/image10.jpg" ContentType="image/jpg"/>
  <Override PartName="/ppt/media/image11.jpg" ContentType="image/jpg"/>
  <Override PartName="/ppt/media/image12.jpg" ContentType="image/jpg"/>
  <Override PartName="/ppt/media/image13.jpg" ContentType="image/jpg"/>
  <Override PartName="/ppt/media/image14.jpg" ContentType="image/jpg"/>
  <Override PartName="/ppt/media/image15.jpg" ContentType="image/jpg"/>
  <Override PartName="/ppt/media/image16.jpg" ContentType="image/jpg"/>
  <Override PartName="/ppt/media/image17.jpg" ContentType="image/jpg"/>
  <Override PartName="/ppt/media/image18.jpg" ContentType="image/jpg"/>
  <Override PartName="/ppt/media/image19.jpg" ContentType="image/jpg"/>
  <Override PartName="/ppt/media/image21.jpg" ContentType="image/jpg"/>
  <Override PartName="/ppt/media/image22.jpg" ContentType="image/jpg"/>
  <Override PartName="/ppt/media/image25.jpg" ContentType="image/jpg"/>
  <Override PartName="/ppt/media/image26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479" r:id="rId5"/>
    <p:sldMasterId id="2147493467" r:id="rId6"/>
  </p:sldMasterIdLst>
  <p:handoutMasterIdLst>
    <p:handoutMasterId r:id="rId27"/>
  </p:handoutMasterIdLst>
  <p:sldIdLst>
    <p:sldId id="259" r:id="rId7"/>
    <p:sldId id="260" r:id="rId8"/>
    <p:sldId id="296" r:id="rId9"/>
    <p:sldId id="297" r:id="rId10"/>
    <p:sldId id="298" r:id="rId11"/>
    <p:sldId id="299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272" r:id="rId22"/>
    <p:sldId id="273" r:id="rId23"/>
    <p:sldId id="274" r:id="rId24"/>
    <p:sldId id="310" r:id="rId25"/>
    <p:sldId id="294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938"/>
    <a:srgbClr val="002868"/>
    <a:srgbClr val="100E42"/>
    <a:srgbClr val="100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9" autoAdjust="0"/>
    <p:restoredTop sz="94660"/>
  </p:normalViewPr>
  <p:slideViewPr>
    <p:cSldViewPr snapToGrid="0" snapToObjects="1">
      <p:cViewPr varScale="1">
        <p:scale>
          <a:sx n="128" d="100"/>
          <a:sy n="128" d="100"/>
        </p:scale>
        <p:origin x="144" y="1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0BE6C-4C0C-8046-BBFD-371AD798216A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EFCB1-D51F-8E41-88AA-D42180FBB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09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98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88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98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97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97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3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48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074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252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Heading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460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835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47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4277"/>
            <a:ext cx="4038600" cy="3394075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44277"/>
            <a:ext cx="4038600" cy="339407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4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>
            <a:normAutofit/>
          </a:bodyPr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>
            <a:normAutofit/>
          </a:bodyPr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62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68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17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91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4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CA21-89C5-A040-B01E-D208A7FA3D8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48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4325" y="0"/>
            <a:ext cx="9178325" cy="1200150"/>
          </a:xfrm>
          <a:prstGeom prst="rect">
            <a:avLst/>
          </a:prstGeom>
          <a:solidFill>
            <a:srgbClr val="100E2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44277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0CA21-89C5-A040-B01E-D208A7FA3D8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8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1" r:id="rId1"/>
    <p:sldLayoutId id="2147493483" r:id="rId2"/>
    <p:sldLayoutId id="2147493484" r:id="rId3"/>
    <p:sldLayoutId id="2147493485" r:id="rId4"/>
    <p:sldLayoutId id="2147493486" r:id="rId5"/>
    <p:sldLayoutId id="2147493487" r:id="rId6"/>
    <p:sldLayoutId id="2147493488" r:id="rId7"/>
    <p:sldLayoutId id="2147493489" r:id="rId8"/>
    <p:sldLayoutId id="2147493490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656F7-E2D5-EF4D-B3EB-3635D9B80BF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0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68" r:id="rId1"/>
    <p:sldLayoutId id="2147493469" r:id="rId2"/>
    <p:sldLayoutId id="2147493470" r:id="rId3"/>
    <p:sldLayoutId id="2147493471" r:id="rId4"/>
    <p:sldLayoutId id="2147493472" r:id="rId5"/>
    <p:sldLayoutId id="2147493473" r:id="rId6"/>
    <p:sldLayoutId id="2147493474" r:id="rId7"/>
    <p:sldLayoutId id="2147493475" r:id="rId8"/>
    <p:sldLayoutId id="2147493476" r:id="rId9"/>
    <p:sldLayoutId id="2147493477" r:id="rId10"/>
    <p:sldLayoutId id="214749347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3951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2048828" marR="3810" indent="-2039779">
              <a:lnSpc>
                <a:spcPts val="4860"/>
              </a:lnSpc>
              <a:spcBef>
                <a:spcPts val="686"/>
              </a:spcBef>
            </a:pPr>
            <a:r>
              <a:rPr lang="en-US" sz="4400" spc="-8" dirty="0">
                <a:solidFill>
                  <a:schemeClr val="tx1"/>
                </a:solidFill>
                <a:latin typeface="Calibri Light"/>
                <a:cs typeface="Calibri Light"/>
              </a:rPr>
              <a:t>HEC-RAS outputs</a:t>
            </a:r>
            <a:endParaRPr lang="en-US" sz="44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54E3E-979F-BD6D-E7CB-A8DC34180B51}"/>
              </a:ext>
            </a:extLst>
          </p:cNvPr>
          <p:cNvSpPr txBox="1">
            <a:spLocks/>
          </p:cNvSpPr>
          <p:nvPr/>
        </p:nvSpPr>
        <p:spPr>
          <a:xfrm>
            <a:off x="0" y="3918801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Giulia Sofia, PhD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A793F-A353-20D1-183F-9455010E7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63"/>
          <a:stretch/>
        </p:blipFill>
        <p:spPr>
          <a:xfrm>
            <a:off x="2867890" y="1043117"/>
            <a:ext cx="5874327" cy="31271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D706A1-58E9-9253-7DD9-641C3986AA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64" t="15084" r="25681" b="15825"/>
          <a:stretch/>
        </p:blipFill>
        <p:spPr>
          <a:xfrm>
            <a:off x="6518564" y="2233646"/>
            <a:ext cx="2410692" cy="218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78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RASMAPPER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98D2ED14-2E74-8F1E-B532-03167D457D1D}"/>
              </a:ext>
            </a:extLst>
          </p:cNvPr>
          <p:cNvSpPr/>
          <p:nvPr/>
        </p:nvSpPr>
        <p:spPr>
          <a:xfrm>
            <a:off x="2891496" y="3973637"/>
            <a:ext cx="527986" cy="625603"/>
          </a:xfrm>
          <a:custGeom>
            <a:avLst/>
            <a:gdLst/>
            <a:ahLst/>
            <a:cxnLst/>
            <a:rect l="l" t="t" r="r" b="b"/>
            <a:pathLst>
              <a:path w="734060" h="946785">
                <a:moveTo>
                  <a:pt x="733714" y="946681"/>
                </a:moveTo>
                <a:lnTo>
                  <a:pt x="0" y="946681"/>
                </a:lnTo>
                <a:lnTo>
                  <a:pt x="0" y="0"/>
                </a:lnTo>
                <a:lnTo>
                  <a:pt x="473363" y="0"/>
                </a:lnTo>
                <a:lnTo>
                  <a:pt x="544368" y="71001"/>
                </a:lnTo>
                <a:lnTo>
                  <a:pt x="71004" y="71001"/>
                </a:lnTo>
                <a:lnTo>
                  <a:pt x="71004" y="875680"/>
                </a:lnTo>
                <a:lnTo>
                  <a:pt x="733714" y="875680"/>
                </a:lnTo>
                <a:lnTo>
                  <a:pt x="733714" y="946681"/>
                </a:lnTo>
                <a:close/>
              </a:path>
              <a:path w="734060" h="946785">
                <a:moveTo>
                  <a:pt x="733714" y="875680"/>
                </a:moveTo>
                <a:lnTo>
                  <a:pt x="662709" y="875680"/>
                </a:lnTo>
                <a:lnTo>
                  <a:pt x="662709" y="319504"/>
                </a:lnTo>
                <a:lnTo>
                  <a:pt x="402359" y="319504"/>
                </a:lnTo>
                <a:lnTo>
                  <a:pt x="402359" y="71001"/>
                </a:lnTo>
                <a:lnTo>
                  <a:pt x="544368" y="71001"/>
                </a:lnTo>
                <a:lnTo>
                  <a:pt x="573953" y="100584"/>
                </a:lnTo>
                <a:lnTo>
                  <a:pt x="473363" y="100584"/>
                </a:lnTo>
                <a:lnTo>
                  <a:pt x="473363" y="248503"/>
                </a:lnTo>
                <a:lnTo>
                  <a:pt x="721880" y="248503"/>
                </a:lnTo>
                <a:lnTo>
                  <a:pt x="733714" y="260337"/>
                </a:lnTo>
                <a:lnTo>
                  <a:pt x="733714" y="875680"/>
                </a:lnTo>
                <a:close/>
              </a:path>
              <a:path w="734060" h="946785">
                <a:moveTo>
                  <a:pt x="721880" y="248503"/>
                </a:moveTo>
                <a:lnTo>
                  <a:pt x="621302" y="248503"/>
                </a:lnTo>
                <a:lnTo>
                  <a:pt x="473363" y="100584"/>
                </a:lnTo>
                <a:lnTo>
                  <a:pt x="573953" y="100584"/>
                </a:lnTo>
                <a:lnTo>
                  <a:pt x="721880" y="2485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5A7CE3E6-7D4E-F7CF-3C0E-A7FAFC4BB5D4}"/>
              </a:ext>
            </a:extLst>
          </p:cNvPr>
          <p:cNvSpPr txBox="1">
            <a:spLocks/>
          </p:cNvSpPr>
          <p:nvPr/>
        </p:nvSpPr>
        <p:spPr>
          <a:xfrm>
            <a:off x="518807" y="1531921"/>
            <a:ext cx="227965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3600" spc="-50" dirty="0">
                <a:solidFill>
                  <a:schemeClr val="tx1"/>
                </a:solidFill>
              </a:rPr>
              <a:t>Layers</a:t>
            </a:r>
            <a:r>
              <a:rPr lang="it-IT" sz="3600" spc="-55" dirty="0">
                <a:solidFill>
                  <a:schemeClr val="tx1"/>
                </a:solidFill>
              </a:rPr>
              <a:t> List</a:t>
            </a:r>
            <a:endParaRPr lang="it-IT" sz="3600" dirty="0">
              <a:solidFill>
                <a:schemeClr val="tx1"/>
              </a:solidFill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B8AF1AA-B4E7-9D26-E9BD-B0741FE8741C}"/>
              </a:ext>
            </a:extLst>
          </p:cNvPr>
          <p:cNvSpPr txBox="1"/>
          <p:nvPr/>
        </p:nvSpPr>
        <p:spPr>
          <a:xfrm>
            <a:off x="518807" y="2571750"/>
            <a:ext cx="2003425" cy="1954381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5745" indent="-233679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6379" algn="l"/>
              </a:tabLst>
            </a:pPr>
            <a:r>
              <a:rPr sz="2000" spc="-20" dirty="0">
                <a:latin typeface="Calibri"/>
                <a:cs typeface="Calibri"/>
              </a:rPr>
              <a:t>Profile</a:t>
            </a:r>
            <a:r>
              <a:rPr sz="2000" spc="-15" dirty="0">
                <a:latin typeface="Calibri"/>
                <a:cs typeface="Calibri"/>
              </a:rPr>
              <a:t> Lines</a:t>
            </a:r>
            <a:endParaRPr sz="2000" dirty="0">
              <a:latin typeface="Calibri"/>
              <a:cs typeface="Calibri"/>
            </a:endParaRPr>
          </a:p>
          <a:p>
            <a:pPr marL="245745" indent="-233679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6379" algn="l"/>
              </a:tabLst>
            </a:pPr>
            <a:r>
              <a:rPr sz="2000" spc="-20" dirty="0">
                <a:latin typeface="Calibri"/>
                <a:cs typeface="Calibri"/>
              </a:rPr>
              <a:t>Geometries</a:t>
            </a:r>
            <a:endParaRPr sz="2000" dirty="0">
              <a:latin typeface="Calibri"/>
              <a:cs typeface="Calibri"/>
            </a:endParaRPr>
          </a:p>
          <a:p>
            <a:pPr marL="245745" indent="-233679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6379" algn="l"/>
              </a:tabLst>
            </a:pPr>
            <a:r>
              <a:rPr sz="2000" spc="-20" dirty="0">
                <a:latin typeface="Calibri"/>
                <a:cs typeface="Calibri"/>
              </a:rPr>
              <a:t>Results</a:t>
            </a:r>
            <a:endParaRPr sz="2000" dirty="0">
              <a:latin typeface="Calibri"/>
              <a:cs typeface="Calibri"/>
            </a:endParaRPr>
          </a:p>
          <a:p>
            <a:pPr marL="245745" indent="-233679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6379" algn="l"/>
              </a:tabLst>
            </a:pPr>
            <a:r>
              <a:rPr sz="2000" spc="5" dirty="0">
                <a:latin typeface="Calibri"/>
                <a:cs typeface="Calibri"/>
              </a:rPr>
              <a:t>Map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Layers</a:t>
            </a:r>
            <a:endParaRPr sz="2000" dirty="0">
              <a:latin typeface="Calibri"/>
              <a:cs typeface="Calibri"/>
            </a:endParaRPr>
          </a:p>
          <a:p>
            <a:pPr marL="245745" indent="-233679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6379" algn="l"/>
              </a:tabLst>
            </a:pPr>
            <a:r>
              <a:rPr sz="2000" spc="-55" dirty="0">
                <a:latin typeface="Calibri"/>
                <a:cs typeface="Calibri"/>
              </a:rPr>
              <a:t>Terrains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D2628D5D-1E3B-553C-4874-BDB7A3D472CF}"/>
              </a:ext>
            </a:extLst>
          </p:cNvPr>
          <p:cNvSpPr txBox="1"/>
          <p:nvPr/>
        </p:nvSpPr>
        <p:spPr>
          <a:xfrm>
            <a:off x="7308249" y="2659392"/>
            <a:ext cx="1894839" cy="856901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210"/>
              </a:spcBef>
            </a:pPr>
            <a:r>
              <a:rPr sz="1600" spc="-25" dirty="0">
                <a:latin typeface="Calibri"/>
                <a:cs typeface="Calibri"/>
              </a:rPr>
              <a:t>T</a:t>
            </a:r>
            <a:r>
              <a:rPr sz="1600" spc="-20" dirty="0">
                <a:latin typeface="Calibri"/>
                <a:cs typeface="Calibri"/>
              </a:rPr>
              <a:t>h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</a:t>
            </a:r>
            <a:r>
              <a:rPr sz="1600" spc="-45" dirty="0">
                <a:latin typeface="Calibri"/>
                <a:cs typeface="Calibri"/>
              </a:rPr>
              <a:t>e</a:t>
            </a:r>
            <a:r>
              <a:rPr sz="1600" spc="-30" dirty="0">
                <a:latin typeface="Calibri"/>
                <a:cs typeface="Calibri"/>
              </a:rPr>
              <a:t>l</a:t>
            </a:r>
            <a:r>
              <a:rPr sz="1600" spc="-45" dirty="0">
                <a:latin typeface="Calibri"/>
                <a:cs typeface="Calibri"/>
              </a:rPr>
              <a:t>e</a:t>
            </a:r>
            <a:r>
              <a:rPr sz="1600" spc="15" dirty="0">
                <a:latin typeface="Calibri"/>
                <a:cs typeface="Calibri"/>
              </a:rPr>
              <a:t>ct</a:t>
            </a:r>
            <a:r>
              <a:rPr sz="1600" spc="-45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d</a:t>
            </a:r>
            <a:r>
              <a:rPr sz="1600" spc="-30" dirty="0">
                <a:latin typeface="Calibri"/>
                <a:cs typeface="Calibri"/>
              </a:rPr>
              <a:t> l</a:t>
            </a:r>
            <a:r>
              <a:rPr sz="1600" spc="-10" dirty="0">
                <a:latin typeface="Calibri"/>
                <a:cs typeface="Calibri"/>
              </a:rPr>
              <a:t>a</a:t>
            </a:r>
            <a:r>
              <a:rPr sz="1600" spc="-40" dirty="0">
                <a:latin typeface="Calibri"/>
                <a:cs typeface="Calibri"/>
              </a:rPr>
              <a:t>y</a:t>
            </a:r>
            <a:r>
              <a:rPr sz="1600" spc="-45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r</a:t>
            </a:r>
            <a:r>
              <a:rPr sz="1600" spc="-100" dirty="0">
                <a:latin typeface="Calibri"/>
                <a:cs typeface="Calibri"/>
              </a:rPr>
              <a:t> </a:t>
            </a:r>
            <a:r>
              <a:rPr sz="1600" spc="-3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s  </a:t>
            </a:r>
            <a:r>
              <a:rPr sz="1600" spc="-20" dirty="0">
                <a:latin typeface="Calibri"/>
                <a:cs typeface="Calibri"/>
              </a:rPr>
              <a:t>h</a:t>
            </a:r>
            <a:r>
              <a:rPr sz="1600" spc="-30" dirty="0">
                <a:latin typeface="Calibri"/>
                <a:cs typeface="Calibri"/>
              </a:rPr>
              <a:t>i</a:t>
            </a:r>
            <a:r>
              <a:rPr sz="1600" spc="5" dirty="0">
                <a:latin typeface="Calibri"/>
                <a:cs typeface="Calibri"/>
              </a:rPr>
              <a:t>g</a:t>
            </a:r>
            <a:r>
              <a:rPr sz="1600" spc="-20" dirty="0">
                <a:latin typeface="Calibri"/>
                <a:cs typeface="Calibri"/>
              </a:rPr>
              <a:t>h</a:t>
            </a:r>
            <a:r>
              <a:rPr sz="1600" spc="-30" dirty="0">
                <a:latin typeface="Calibri"/>
                <a:cs typeface="Calibri"/>
              </a:rPr>
              <a:t>li</a:t>
            </a:r>
            <a:r>
              <a:rPr sz="1600" spc="5" dirty="0">
                <a:latin typeface="Calibri"/>
                <a:cs typeface="Calibri"/>
              </a:rPr>
              <a:t>g</a:t>
            </a:r>
            <a:r>
              <a:rPr sz="1600" spc="-20" dirty="0">
                <a:latin typeface="Calibri"/>
                <a:cs typeface="Calibri"/>
              </a:rPr>
              <a:t>h</a:t>
            </a:r>
            <a:r>
              <a:rPr sz="1600" spc="15" dirty="0">
                <a:latin typeface="Calibri"/>
                <a:cs typeface="Calibri"/>
              </a:rPr>
              <a:t>t</a:t>
            </a:r>
            <a:r>
              <a:rPr sz="1600" spc="-45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d</a:t>
            </a:r>
            <a:r>
              <a:rPr sz="1600" spc="-105" dirty="0">
                <a:latin typeface="Calibri"/>
                <a:cs typeface="Calibri"/>
              </a:rPr>
              <a:t> </a:t>
            </a:r>
            <a:r>
              <a:rPr sz="1600" spc="-3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n  </a:t>
            </a:r>
            <a:r>
              <a:rPr sz="1600" spc="-15" dirty="0">
                <a:latin typeface="Calibri"/>
                <a:cs typeface="Calibri"/>
              </a:rPr>
              <a:t>magenta.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2F1BF397-B552-1AA1-581A-474A25DBDE8F}"/>
              </a:ext>
            </a:extLst>
          </p:cNvPr>
          <p:cNvGrpSpPr/>
          <p:nvPr/>
        </p:nvGrpSpPr>
        <p:grpSpPr>
          <a:xfrm>
            <a:off x="6464930" y="2911698"/>
            <a:ext cx="657225" cy="171450"/>
            <a:chOff x="8199115" y="4232267"/>
            <a:chExt cx="657225" cy="171450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A35D571C-129D-6584-4E04-F0A6C3F4F31B}"/>
                </a:ext>
              </a:extLst>
            </p:cNvPr>
            <p:cNvSpPr/>
            <p:nvPr/>
          </p:nvSpPr>
          <p:spPr>
            <a:xfrm>
              <a:off x="8341999" y="4317999"/>
              <a:ext cx="514350" cy="0"/>
            </a:xfrm>
            <a:custGeom>
              <a:avLst/>
              <a:gdLst/>
              <a:ahLst/>
              <a:cxnLst/>
              <a:rect l="l" t="t" r="r" b="b"/>
              <a:pathLst>
                <a:path w="514350">
                  <a:moveTo>
                    <a:pt x="513943" y="0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89BD2374-FE23-55B1-7CAF-C22E300CDF09}"/>
                </a:ext>
              </a:extLst>
            </p:cNvPr>
            <p:cNvSpPr/>
            <p:nvPr/>
          </p:nvSpPr>
          <p:spPr>
            <a:xfrm>
              <a:off x="8199115" y="4232267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4" h="171450">
                  <a:moveTo>
                    <a:pt x="171450" y="0"/>
                  </a:moveTo>
                  <a:lnTo>
                    <a:pt x="0" y="85737"/>
                  </a:lnTo>
                  <a:lnTo>
                    <a:pt x="171462" y="171449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400"/>
            </a:p>
          </p:txBody>
        </p:sp>
      </p:grpSp>
      <p:pic>
        <p:nvPicPr>
          <p:cNvPr id="10" name="object 8">
            <a:extLst>
              <a:ext uri="{FF2B5EF4-FFF2-40B4-BE49-F238E27FC236}">
                <a16:creationId xmlns:a16="http://schemas.microsoft.com/office/drawing/2014/main" id="{D11FD85D-B80F-94A0-3978-D98B21B4A2C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4498" y="206375"/>
            <a:ext cx="1906270" cy="4496254"/>
          </a:xfrm>
          <a:prstGeom prst="rect">
            <a:avLst/>
          </a:prstGeom>
        </p:spPr>
      </p:pic>
      <p:sp>
        <p:nvSpPr>
          <p:cNvPr id="11" name="object 9">
            <a:extLst>
              <a:ext uri="{FF2B5EF4-FFF2-40B4-BE49-F238E27FC236}">
                <a16:creationId xmlns:a16="http://schemas.microsoft.com/office/drawing/2014/main" id="{74B388B8-1F76-AD84-FE75-FA99790879CF}"/>
              </a:ext>
            </a:extLst>
          </p:cNvPr>
          <p:cNvSpPr txBox="1"/>
          <p:nvPr/>
        </p:nvSpPr>
        <p:spPr>
          <a:xfrm>
            <a:off x="7122135" y="1412240"/>
            <a:ext cx="1906270" cy="873316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210"/>
              </a:spcBef>
            </a:pPr>
            <a:r>
              <a:rPr sz="1600" spc="25" dirty="0">
                <a:latin typeface="Calibri"/>
                <a:cs typeface="Calibri"/>
              </a:rPr>
              <a:t>S</a:t>
            </a:r>
            <a:r>
              <a:rPr sz="1600" spc="-40" dirty="0">
                <a:latin typeface="Calibri"/>
                <a:cs typeface="Calibri"/>
              </a:rPr>
              <a:t>ym</a:t>
            </a:r>
            <a:r>
              <a:rPr sz="1600" spc="-20" dirty="0">
                <a:latin typeface="Calibri"/>
                <a:cs typeface="Calibri"/>
              </a:rPr>
              <a:t>b</a:t>
            </a:r>
            <a:r>
              <a:rPr sz="1600" spc="-25" dirty="0">
                <a:latin typeface="Calibri"/>
                <a:cs typeface="Calibri"/>
              </a:rPr>
              <a:t>o</a:t>
            </a:r>
            <a:r>
              <a:rPr sz="1600" spc="-30" dirty="0">
                <a:latin typeface="Calibri"/>
                <a:cs typeface="Calibri"/>
              </a:rPr>
              <a:t>l</a:t>
            </a:r>
            <a:r>
              <a:rPr sz="1600" spc="-25" dirty="0">
                <a:latin typeface="Calibri"/>
                <a:cs typeface="Calibri"/>
              </a:rPr>
              <a:t>o</a:t>
            </a:r>
            <a:r>
              <a:rPr sz="1600" spc="5" dirty="0">
                <a:latin typeface="Calibri"/>
                <a:cs typeface="Calibri"/>
              </a:rPr>
              <a:t>g</a:t>
            </a:r>
            <a:r>
              <a:rPr sz="1600" spc="-5" dirty="0">
                <a:latin typeface="Calibri"/>
                <a:cs typeface="Calibri"/>
              </a:rPr>
              <a:t>y</a:t>
            </a:r>
            <a:r>
              <a:rPr sz="1600" spc="-135" dirty="0">
                <a:latin typeface="Calibri"/>
                <a:cs typeface="Calibri"/>
              </a:rPr>
              <a:t> </a:t>
            </a:r>
            <a:r>
              <a:rPr sz="1600" spc="-3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</a:t>
            </a:r>
            <a:r>
              <a:rPr sz="1600" spc="-20" dirty="0">
                <a:latin typeface="Calibri"/>
                <a:cs typeface="Calibri"/>
              </a:rPr>
              <a:t>h</a:t>
            </a:r>
            <a:r>
              <a:rPr sz="1600" spc="-25" dirty="0">
                <a:latin typeface="Calibri"/>
                <a:cs typeface="Calibri"/>
              </a:rPr>
              <a:t>o</a:t>
            </a:r>
            <a:r>
              <a:rPr sz="1600" spc="-50" dirty="0">
                <a:latin typeface="Calibri"/>
                <a:cs typeface="Calibri"/>
              </a:rPr>
              <a:t>w</a:t>
            </a:r>
            <a:r>
              <a:rPr sz="1600" spc="-5" dirty="0">
                <a:latin typeface="Calibri"/>
                <a:cs typeface="Calibri"/>
              </a:rPr>
              <a:t>n  </a:t>
            </a:r>
            <a:r>
              <a:rPr sz="1600" spc="1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o</a:t>
            </a:r>
            <a:r>
              <a:rPr sz="1600" spc="-110" dirty="0">
                <a:latin typeface="Calibri"/>
                <a:cs typeface="Calibri"/>
              </a:rPr>
              <a:t> </a:t>
            </a:r>
            <a:r>
              <a:rPr sz="1600" spc="15" dirty="0">
                <a:latin typeface="Calibri"/>
                <a:cs typeface="Calibri"/>
              </a:rPr>
              <a:t>t</a:t>
            </a:r>
            <a:r>
              <a:rPr sz="1600" spc="-20" dirty="0">
                <a:latin typeface="Calibri"/>
                <a:cs typeface="Calibri"/>
              </a:rPr>
              <a:t>h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</a:t>
            </a:r>
            <a:r>
              <a:rPr sz="1600" spc="-30" dirty="0">
                <a:latin typeface="Calibri"/>
                <a:cs typeface="Calibri"/>
              </a:rPr>
              <a:t>i</a:t>
            </a:r>
            <a:r>
              <a:rPr sz="1600" spc="5" dirty="0">
                <a:latin typeface="Calibri"/>
                <a:cs typeface="Calibri"/>
              </a:rPr>
              <a:t>g</a:t>
            </a:r>
            <a:r>
              <a:rPr sz="1600" spc="-20" dirty="0">
                <a:latin typeface="Calibri"/>
                <a:cs typeface="Calibri"/>
              </a:rPr>
              <a:t>h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7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o</a:t>
            </a:r>
            <a:r>
              <a:rPr sz="1600" spc="-5" dirty="0">
                <a:latin typeface="Calibri"/>
                <a:cs typeface="Calibri"/>
              </a:rPr>
              <a:t>f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</a:t>
            </a:r>
            <a:r>
              <a:rPr sz="1600" spc="-20" dirty="0">
                <a:latin typeface="Calibri"/>
                <a:cs typeface="Calibri"/>
              </a:rPr>
              <a:t>n</a:t>
            </a:r>
            <a:r>
              <a:rPr sz="1600" spc="-5" dirty="0">
                <a:latin typeface="Calibri"/>
                <a:cs typeface="Calibri"/>
              </a:rPr>
              <a:t>y  </a:t>
            </a:r>
            <a:r>
              <a:rPr sz="1600" spc="-30" dirty="0">
                <a:latin typeface="Calibri"/>
                <a:cs typeface="Calibri"/>
              </a:rPr>
              <a:t>checked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layers.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2" name="object 10">
            <a:extLst>
              <a:ext uri="{FF2B5EF4-FFF2-40B4-BE49-F238E27FC236}">
                <a16:creationId xmlns:a16="http://schemas.microsoft.com/office/drawing/2014/main" id="{44DBDE8C-DFBA-4CE6-0086-58D9E55DD194}"/>
              </a:ext>
            </a:extLst>
          </p:cNvPr>
          <p:cNvGrpSpPr/>
          <p:nvPr/>
        </p:nvGrpSpPr>
        <p:grpSpPr>
          <a:xfrm>
            <a:off x="6292845" y="1541475"/>
            <a:ext cx="657225" cy="171450"/>
            <a:chOff x="8199115" y="1326508"/>
            <a:chExt cx="657225" cy="171450"/>
          </a:xfrm>
        </p:grpSpPr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87E7EB7F-76FA-7571-6469-258A8A19C54D}"/>
                </a:ext>
              </a:extLst>
            </p:cNvPr>
            <p:cNvSpPr/>
            <p:nvPr/>
          </p:nvSpPr>
          <p:spPr>
            <a:xfrm>
              <a:off x="8341999" y="1412240"/>
              <a:ext cx="514350" cy="0"/>
            </a:xfrm>
            <a:custGeom>
              <a:avLst/>
              <a:gdLst/>
              <a:ahLst/>
              <a:cxnLst/>
              <a:rect l="l" t="t" r="r" b="b"/>
              <a:pathLst>
                <a:path w="514350">
                  <a:moveTo>
                    <a:pt x="513943" y="0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00" dirty="0"/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3B9FBD38-2F4E-CE35-3E13-64AF1EF56A42}"/>
                </a:ext>
              </a:extLst>
            </p:cNvPr>
            <p:cNvSpPr/>
            <p:nvPr/>
          </p:nvSpPr>
          <p:spPr>
            <a:xfrm>
              <a:off x="8199115" y="1326508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4" h="171450">
                  <a:moveTo>
                    <a:pt x="171450" y="0"/>
                  </a:moveTo>
                  <a:lnTo>
                    <a:pt x="0" y="85737"/>
                  </a:lnTo>
                  <a:lnTo>
                    <a:pt x="171462" y="1714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2513333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RASMAPPER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98D2ED14-2E74-8F1E-B532-03167D457D1D}"/>
              </a:ext>
            </a:extLst>
          </p:cNvPr>
          <p:cNvSpPr/>
          <p:nvPr/>
        </p:nvSpPr>
        <p:spPr>
          <a:xfrm>
            <a:off x="2891496" y="3973637"/>
            <a:ext cx="527986" cy="625603"/>
          </a:xfrm>
          <a:custGeom>
            <a:avLst/>
            <a:gdLst/>
            <a:ahLst/>
            <a:cxnLst/>
            <a:rect l="l" t="t" r="r" b="b"/>
            <a:pathLst>
              <a:path w="734060" h="946785">
                <a:moveTo>
                  <a:pt x="733714" y="946681"/>
                </a:moveTo>
                <a:lnTo>
                  <a:pt x="0" y="946681"/>
                </a:lnTo>
                <a:lnTo>
                  <a:pt x="0" y="0"/>
                </a:lnTo>
                <a:lnTo>
                  <a:pt x="473363" y="0"/>
                </a:lnTo>
                <a:lnTo>
                  <a:pt x="544368" y="71001"/>
                </a:lnTo>
                <a:lnTo>
                  <a:pt x="71004" y="71001"/>
                </a:lnTo>
                <a:lnTo>
                  <a:pt x="71004" y="875680"/>
                </a:lnTo>
                <a:lnTo>
                  <a:pt x="733714" y="875680"/>
                </a:lnTo>
                <a:lnTo>
                  <a:pt x="733714" y="946681"/>
                </a:lnTo>
                <a:close/>
              </a:path>
              <a:path w="734060" h="946785">
                <a:moveTo>
                  <a:pt x="733714" y="875680"/>
                </a:moveTo>
                <a:lnTo>
                  <a:pt x="662709" y="875680"/>
                </a:lnTo>
                <a:lnTo>
                  <a:pt x="662709" y="319504"/>
                </a:lnTo>
                <a:lnTo>
                  <a:pt x="402359" y="319504"/>
                </a:lnTo>
                <a:lnTo>
                  <a:pt x="402359" y="71001"/>
                </a:lnTo>
                <a:lnTo>
                  <a:pt x="544368" y="71001"/>
                </a:lnTo>
                <a:lnTo>
                  <a:pt x="573953" y="100584"/>
                </a:lnTo>
                <a:lnTo>
                  <a:pt x="473363" y="100584"/>
                </a:lnTo>
                <a:lnTo>
                  <a:pt x="473363" y="248503"/>
                </a:lnTo>
                <a:lnTo>
                  <a:pt x="721880" y="248503"/>
                </a:lnTo>
                <a:lnTo>
                  <a:pt x="733714" y="260337"/>
                </a:lnTo>
                <a:lnTo>
                  <a:pt x="733714" y="875680"/>
                </a:lnTo>
                <a:close/>
              </a:path>
              <a:path w="734060" h="946785">
                <a:moveTo>
                  <a:pt x="721880" y="248503"/>
                </a:moveTo>
                <a:lnTo>
                  <a:pt x="621302" y="248503"/>
                </a:lnTo>
                <a:lnTo>
                  <a:pt x="473363" y="100584"/>
                </a:lnTo>
                <a:lnTo>
                  <a:pt x="573953" y="100584"/>
                </a:lnTo>
                <a:lnTo>
                  <a:pt x="721880" y="2485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5A79692-5CDF-6359-AC5D-3E391E77830F}"/>
              </a:ext>
            </a:extLst>
          </p:cNvPr>
          <p:cNvSpPr txBox="1">
            <a:spLocks/>
          </p:cNvSpPr>
          <p:nvPr/>
        </p:nvSpPr>
        <p:spPr>
          <a:xfrm>
            <a:off x="321853" y="1256533"/>
            <a:ext cx="2730500" cy="44371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2800" spc="-30" dirty="0">
                <a:solidFill>
                  <a:schemeClr val="tx1"/>
                </a:solidFill>
              </a:rPr>
              <a:t>Profile</a:t>
            </a:r>
            <a:r>
              <a:rPr lang="it-IT" sz="2800" spc="-35" dirty="0">
                <a:solidFill>
                  <a:schemeClr val="tx1"/>
                </a:solidFill>
              </a:rPr>
              <a:t> </a:t>
            </a:r>
            <a:r>
              <a:rPr lang="it-IT" sz="2800" spc="-5" dirty="0">
                <a:solidFill>
                  <a:schemeClr val="tx1"/>
                </a:solidFill>
              </a:rPr>
              <a:t>Lines</a:t>
            </a:r>
            <a:endParaRPr lang="it-IT" sz="2800" dirty="0">
              <a:solidFill>
                <a:schemeClr val="tx1"/>
              </a:solidFill>
            </a:endParaRPr>
          </a:p>
        </p:txBody>
      </p:sp>
      <p:grpSp>
        <p:nvGrpSpPr>
          <p:cNvPr id="17" name="object 7">
            <a:extLst>
              <a:ext uri="{FF2B5EF4-FFF2-40B4-BE49-F238E27FC236}">
                <a16:creationId xmlns:a16="http://schemas.microsoft.com/office/drawing/2014/main" id="{BB4DC7A4-5D02-3F37-8423-42CE68FAF83F}"/>
              </a:ext>
            </a:extLst>
          </p:cNvPr>
          <p:cNvGrpSpPr/>
          <p:nvPr/>
        </p:nvGrpSpPr>
        <p:grpSpPr>
          <a:xfrm>
            <a:off x="1083859" y="1535478"/>
            <a:ext cx="7738288" cy="3680592"/>
            <a:chOff x="955040" y="1870446"/>
            <a:chExt cx="8142989" cy="4002033"/>
          </a:xfrm>
        </p:grpSpPr>
        <p:pic>
          <p:nvPicPr>
            <p:cNvPr id="18" name="object 8">
              <a:extLst>
                <a:ext uri="{FF2B5EF4-FFF2-40B4-BE49-F238E27FC236}">
                  <a16:creationId xmlns:a16="http://schemas.microsoft.com/office/drawing/2014/main" id="{1C999343-2EA1-980A-51BE-F90D81E5657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5040" y="2275840"/>
              <a:ext cx="3545839" cy="3596639"/>
            </a:xfrm>
            <a:prstGeom prst="rect">
              <a:avLst/>
            </a:prstGeom>
          </p:spPr>
        </p:pic>
        <p:pic>
          <p:nvPicPr>
            <p:cNvPr id="19" name="object 9">
              <a:extLst>
                <a:ext uri="{FF2B5EF4-FFF2-40B4-BE49-F238E27FC236}">
                  <a16:creationId xmlns:a16="http://schemas.microsoft.com/office/drawing/2014/main" id="{E6561080-461C-1EB2-0F0F-EE2215A3A15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6511" y="1870446"/>
              <a:ext cx="4541518" cy="2285999"/>
            </a:xfrm>
            <a:prstGeom prst="rect">
              <a:avLst/>
            </a:prstGeom>
          </p:spPr>
        </p:pic>
        <p:pic>
          <p:nvPicPr>
            <p:cNvPr id="20" name="object 10">
              <a:extLst>
                <a:ext uri="{FF2B5EF4-FFF2-40B4-BE49-F238E27FC236}">
                  <a16:creationId xmlns:a16="http://schemas.microsoft.com/office/drawing/2014/main" id="{D340D473-BC46-0E04-446C-F9BC07B448E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1199" y="4064000"/>
              <a:ext cx="5709920" cy="1290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0918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RASMAPPER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98D2ED14-2E74-8F1E-B532-03167D457D1D}"/>
              </a:ext>
            </a:extLst>
          </p:cNvPr>
          <p:cNvSpPr/>
          <p:nvPr/>
        </p:nvSpPr>
        <p:spPr>
          <a:xfrm>
            <a:off x="2891496" y="3973637"/>
            <a:ext cx="527986" cy="625603"/>
          </a:xfrm>
          <a:custGeom>
            <a:avLst/>
            <a:gdLst/>
            <a:ahLst/>
            <a:cxnLst/>
            <a:rect l="l" t="t" r="r" b="b"/>
            <a:pathLst>
              <a:path w="734060" h="946785">
                <a:moveTo>
                  <a:pt x="733714" y="946681"/>
                </a:moveTo>
                <a:lnTo>
                  <a:pt x="0" y="946681"/>
                </a:lnTo>
                <a:lnTo>
                  <a:pt x="0" y="0"/>
                </a:lnTo>
                <a:lnTo>
                  <a:pt x="473363" y="0"/>
                </a:lnTo>
                <a:lnTo>
                  <a:pt x="544368" y="71001"/>
                </a:lnTo>
                <a:lnTo>
                  <a:pt x="71004" y="71001"/>
                </a:lnTo>
                <a:lnTo>
                  <a:pt x="71004" y="875680"/>
                </a:lnTo>
                <a:lnTo>
                  <a:pt x="733714" y="875680"/>
                </a:lnTo>
                <a:lnTo>
                  <a:pt x="733714" y="946681"/>
                </a:lnTo>
                <a:close/>
              </a:path>
              <a:path w="734060" h="946785">
                <a:moveTo>
                  <a:pt x="733714" y="875680"/>
                </a:moveTo>
                <a:lnTo>
                  <a:pt x="662709" y="875680"/>
                </a:lnTo>
                <a:lnTo>
                  <a:pt x="662709" y="319504"/>
                </a:lnTo>
                <a:lnTo>
                  <a:pt x="402359" y="319504"/>
                </a:lnTo>
                <a:lnTo>
                  <a:pt x="402359" y="71001"/>
                </a:lnTo>
                <a:lnTo>
                  <a:pt x="544368" y="71001"/>
                </a:lnTo>
                <a:lnTo>
                  <a:pt x="573953" y="100584"/>
                </a:lnTo>
                <a:lnTo>
                  <a:pt x="473363" y="100584"/>
                </a:lnTo>
                <a:lnTo>
                  <a:pt x="473363" y="248503"/>
                </a:lnTo>
                <a:lnTo>
                  <a:pt x="721880" y="248503"/>
                </a:lnTo>
                <a:lnTo>
                  <a:pt x="733714" y="260337"/>
                </a:lnTo>
                <a:lnTo>
                  <a:pt x="733714" y="875680"/>
                </a:lnTo>
                <a:close/>
              </a:path>
              <a:path w="734060" h="946785">
                <a:moveTo>
                  <a:pt x="721880" y="248503"/>
                </a:moveTo>
                <a:lnTo>
                  <a:pt x="621302" y="248503"/>
                </a:lnTo>
                <a:lnTo>
                  <a:pt x="473363" y="100584"/>
                </a:lnTo>
                <a:lnTo>
                  <a:pt x="573953" y="100584"/>
                </a:lnTo>
                <a:lnTo>
                  <a:pt x="721880" y="2485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5A79692-5CDF-6359-AC5D-3E391E77830F}"/>
              </a:ext>
            </a:extLst>
          </p:cNvPr>
          <p:cNvSpPr txBox="1">
            <a:spLocks/>
          </p:cNvSpPr>
          <p:nvPr/>
        </p:nvSpPr>
        <p:spPr>
          <a:xfrm>
            <a:off x="89761" y="4435124"/>
            <a:ext cx="2730500" cy="44371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2800" spc="-30" dirty="0">
                <a:solidFill>
                  <a:schemeClr val="tx1"/>
                </a:solidFill>
              </a:rPr>
              <a:t>Web imagery</a:t>
            </a:r>
            <a:endParaRPr lang="it-IT" sz="2800" dirty="0">
              <a:solidFill>
                <a:schemeClr val="tx1"/>
              </a:solidFill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C7C7D824-FB36-7F79-2CF2-83695950DC2C}"/>
              </a:ext>
            </a:extLst>
          </p:cNvPr>
          <p:cNvGrpSpPr/>
          <p:nvPr/>
        </p:nvGrpSpPr>
        <p:grpSpPr>
          <a:xfrm>
            <a:off x="1502588" y="1478388"/>
            <a:ext cx="7575007" cy="3528423"/>
            <a:chOff x="741680" y="1351280"/>
            <a:chExt cx="9885680" cy="528320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F5398A2-E758-9B01-E627-C25D450474B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6240" y="1412240"/>
              <a:ext cx="8930639" cy="5222226"/>
            </a:xfrm>
            <a:prstGeom prst="rect">
              <a:avLst/>
            </a:prstGeom>
          </p:spPr>
        </p:pic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2ECBC2DE-3D31-3FCA-D65D-02E8880BBFA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6080" y="1381760"/>
              <a:ext cx="8971279" cy="5252719"/>
            </a:xfrm>
            <a:prstGeom prst="rect">
              <a:avLst/>
            </a:prstGeom>
          </p:spPr>
        </p:pic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93975614-2D59-C276-E11E-9FD65CBF63A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680" y="1351280"/>
              <a:ext cx="2499359" cy="4185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0583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RASMAPPER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98D2ED14-2E74-8F1E-B532-03167D457D1D}"/>
              </a:ext>
            </a:extLst>
          </p:cNvPr>
          <p:cNvSpPr/>
          <p:nvPr/>
        </p:nvSpPr>
        <p:spPr>
          <a:xfrm>
            <a:off x="2891496" y="3973637"/>
            <a:ext cx="527986" cy="625603"/>
          </a:xfrm>
          <a:custGeom>
            <a:avLst/>
            <a:gdLst/>
            <a:ahLst/>
            <a:cxnLst/>
            <a:rect l="l" t="t" r="r" b="b"/>
            <a:pathLst>
              <a:path w="734060" h="946785">
                <a:moveTo>
                  <a:pt x="733714" y="946681"/>
                </a:moveTo>
                <a:lnTo>
                  <a:pt x="0" y="946681"/>
                </a:lnTo>
                <a:lnTo>
                  <a:pt x="0" y="0"/>
                </a:lnTo>
                <a:lnTo>
                  <a:pt x="473363" y="0"/>
                </a:lnTo>
                <a:lnTo>
                  <a:pt x="544368" y="71001"/>
                </a:lnTo>
                <a:lnTo>
                  <a:pt x="71004" y="71001"/>
                </a:lnTo>
                <a:lnTo>
                  <a:pt x="71004" y="875680"/>
                </a:lnTo>
                <a:lnTo>
                  <a:pt x="733714" y="875680"/>
                </a:lnTo>
                <a:lnTo>
                  <a:pt x="733714" y="946681"/>
                </a:lnTo>
                <a:close/>
              </a:path>
              <a:path w="734060" h="946785">
                <a:moveTo>
                  <a:pt x="733714" y="875680"/>
                </a:moveTo>
                <a:lnTo>
                  <a:pt x="662709" y="875680"/>
                </a:lnTo>
                <a:lnTo>
                  <a:pt x="662709" y="319504"/>
                </a:lnTo>
                <a:lnTo>
                  <a:pt x="402359" y="319504"/>
                </a:lnTo>
                <a:lnTo>
                  <a:pt x="402359" y="71001"/>
                </a:lnTo>
                <a:lnTo>
                  <a:pt x="544368" y="71001"/>
                </a:lnTo>
                <a:lnTo>
                  <a:pt x="573953" y="100584"/>
                </a:lnTo>
                <a:lnTo>
                  <a:pt x="473363" y="100584"/>
                </a:lnTo>
                <a:lnTo>
                  <a:pt x="473363" y="248503"/>
                </a:lnTo>
                <a:lnTo>
                  <a:pt x="721880" y="248503"/>
                </a:lnTo>
                <a:lnTo>
                  <a:pt x="733714" y="260337"/>
                </a:lnTo>
                <a:lnTo>
                  <a:pt x="733714" y="875680"/>
                </a:lnTo>
                <a:close/>
              </a:path>
              <a:path w="734060" h="946785">
                <a:moveTo>
                  <a:pt x="721880" y="248503"/>
                </a:moveTo>
                <a:lnTo>
                  <a:pt x="621302" y="248503"/>
                </a:lnTo>
                <a:lnTo>
                  <a:pt x="473363" y="100584"/>
                </a:lnTo>
                <a:lnTo>
                  <a:pt x="573953" y="100584"/>
                </a:lnTo>
                <a:lnTo>
                  <a:pt x="721880" y="2485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5A79692-5CDF-6359-AC5D-3E391E77830F}"/>
              </a:ext>
            </a:extLst>
          </p:cNvPr>
          <p:cNvSpPr txBox="1">
            <a:spLocks/>
          </p:cNvSpPr>
          <p:nvPr/>
        </p:nvSpPr>
        <p:spPr>
          <a:xfrm>
            <a:off x="89761" y="4435124"/>
            <a:ext cx="2730500" cy="44371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2800" spc="-30" dirty="0">
                <a:solidFill>
                  <a:schemeClr val="tx1"/>
                </a:solidFill>
              </a:rPr>
              <a:t>Plot options</a:t>
            </a:r>
            <a:endParaRPr lang="it-IT" sz="2800" dirty="0">
              <a:solidFill>
                <a:schemeClr val="tx1"/>
              </a:solidFill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E2EE3BAB-6A1A-7662-256E-39A2F37CE2B0}"/>
              </a:ext>
            </a:extLst>
          </p:cNvPr>
          <p:cNvSpPr txBox="1"/>
          <p:nvPr/>
        </p:nvSpPr>
        <p:spPr>
          <a:xfrm>
            <a:off x="2501899" y="1207770"/>
            <a:ext cx="12484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745" indent="-23367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6379" algn="l"/>
              </a:tabLst>
            </a:pPr>
            <a:r>
              <a:rPr sz="2800" spc="-60" dirty="0">
                <a:latin typeface="Calibri"/>
                <a:cs typeface="Calibri"/>
              </a:rPr>
              <a:t>Terrain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10" name="object 6">
            <a:extLst>
              <a:ext uri="{FF2B5EF4-FFF2-40B4-BE49-F238E27FC236}">
                <a16:creationId xmlns:a16="http://schemas.microsoft.com/office/drawing/2014/main" id="{D68516A9-4AA2-F8E9-D568-689F2BF147A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6800" y="1696086"/>
            <a:ext cx="5344159" cy="324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34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RASMAPPER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98D2ED14-2E74-8F1E-B532-03167D457D1D}"/>
              </a:ext>
            </a:extLst>
          </p:cNvPr>
          <p:cNvSpPr/>
          <p:nvPr/>
        </p:nvSpPr>
        <p:spPr>
          <a:xfrm>
            <a:off x="2891496" y="3973637"/>
            <a:ext cx="527986" cy="625603"/>
          </a:xfrm>
          <a:custGeom>
            <a:avLst/>
            <a:gdLst/>
            <a:ahLst/>
            <a:cxnLst/>
            <a:rect l="l" t="t" r="r" b="b"/>
            <a:pathLst>
              <a:path w="734060" h="946785">
                <a:moveTo>
                  <a:pt x="733714" y="946681"/>
                </a:moveTo>
                <a:lnTo>
                  <a:pt x="0" y="946681"/>
                </a:lnTo>
                <a:lnTo>
                  <a:pt x="0" y="0"/>
                </a:lnTo>
                <a:lnTo>
                  <a:pt x="473363" y="0"/>
                </a:lnTo>
                <a:lnTo>
                  <a:pt x="544368" y="71001"/>
                </a:lnTo>
                <a:lnTo>
                  <a:pt x="71004" y="71001"/>
                </a:lnTo>
                <a:lnTo>
                  <a:pt x="71004" y="875680"/>
                </a:lnTo>
                <a:lnTo>
                  <a:pt x="733714" y="875680"/>
                </a:lnTo>
                <a:lnTo>
                  <a:pt x="733714" y="946681"/>
                </a:lnTo>
                <a:close/>
              </a:path>
              <a:path w="734060" h="946785">
                <a:moveTo>
                  <a:pt x="733714" y="875680"/>
                </a:moveTo>
                <a:lnTo>
                  <a:pt x="662709" y="875680"/>
                </a:lnTo>
                <a:lnTo>
                  <a:pt x="662709" y="319504"/>
                </a:lnTo>
                <a:lnTo>
                  <a:pt x="402359" y="319504"/>
                </a:lnTo>
                <a:lnTo>
                  <a:pt x="402359" y="71001"/>
                </a:lnTo>
                <a:lnTo>
                  <a:pt x="544368" y="71001"/>
                </a:lnTo>
                <a:lnTo>
                  <a:pt x="573953" y="100584"/>
                </a:lnTo>
                <a:lnTo>
                  <a:pt x="473363" y="100584"/>
                </a:lnTo>
                <a:lnTo>
                  <a:pt x="473363" y="248503"/>
                </a:lnTo>
                <a:lnTo>
                  <a:pt x="721880" y="248503"/>
                </a:lnTo>
                <a:lnTo>
                  <a:pt x="733714" y="260337"/>
                </a:lnTo>
                <a:lnTo>
                  <a:pt x="733714" y="875680"/>
                </a:lnTo>
                <a:close/>
              </a:path>
              <a:path w="734060" h="946785">
                <a:moveTo>
                  <a:pt x="721880" y="248503"/>
                </a:moveTo>
                <a:lnTo>
                  <a:pt x="621302" y="248503"/>
                </a:lnTo>
                <a:lnTo>
                  <a:pt x="473363" y="100584"/>
                </a:lnTo>
                <a:lnTo>
                  <a:pt x="573953" y="100584"/>
                </a:lnTo>
                <a:lnTo>
                  <a:pt x="721880" y="2485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2AAFB2A-B06C-9AB2-A440-3EC2F8D0DC0E}"/>
              </a:ext>
            </a:extLst>
          </p:cNvPr>
          <p:cNvSpPr txBox="1"/>
          <p:nvPr/>
        </p:nvSpPr>
        <p:spPr>
          <a:xfrm>
            <a:off x="170671" y="1590674"/>
            <a:ext cx="5969635" cy="883919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5745" indent="-233679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6379" algn="l"/>
              </a:tabLst>
            </a:pPr>
            <a:r>
              <a:rPr sz="2800" dirty="0">
                <a:latin typeface="Calibri"/>
                <a:cs typeface="Calibri"/>
              </a:rPr>
              <a:t>Dynamic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Mapping</a:t>
            </a:r>
            <a:r>
              <a:rPr sz="2800" spc="1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on-the-fly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mapping</a:t>
            </a:r>
            <a:endParaRPr sz="2800" dirty="0">
              <a:latin typeface="Calibri"/>
              <a:cs typeface="Calibri"/>
            </a:endParaRPr>
          </a:p>
          <a:p>
            <a:pPr marL="703580" lvl="1" indent="-23431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03580" algn="l"/>
                <a:tab pos="704215" algn="l"/>
              </a:tabLst>
            </a:pPr>
            <a:r>
              <a:rPr sz="2400" spc="-5" dirty="0">
                <a:latin typeface="Calibri"/>
                <a:cs typeface="Calibri"/>
              </a:rPr>
              <a:t>Animation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results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without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waiting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3646678-F961-C751-D35C-B812204B8CEF}"/>
              </a:ext>
            </a:extLst>
          </p:cNvPr>
          <p:cNvSpPr txBox="1"/>
          <p:nvPr/>
        </p:nvSpPr>
        <p:spPr>
          <a:xfrm>
            <a:off x="345351" y="3992180"/>
            <a:ext cx="5460365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445" indent="-23367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59079" algn="l"/>
              </a:tabLst>
            </a:pPr>
            <a:r>
              <a:rPr sz="2800" spc="-15" dirty="0">
                <a:latin typeface="Calibri"/>
                <a:cs typeface="Calibri"/>
              </a:rPr>
              <a:t>Stored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Maps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written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to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file</a:t>
            </a:r>
          </a:p>
          <a:p>
            <a:pPr marL="136525">
              <a:lnSpc>
                <a:spcPct val="100000"/>
              </a:lnSpc>
              <a:spcBef>
                <a:spcPts val="240"/>
              </a:spcBef>
            </a:pPr>
            <a:r>
              <a:rPr sz="7200" baseline="-20254" dirty="0">
                <a:solidFill>
                  <a:srgbClr val="FF0000"/>
                </a:solidFill>
                <a:latin typeface="Calibri"/>
                <a:cs typeface="Calibri"/>
              </a:rPr>
              <a:t>*</a:t>
            </a:r>
            <a:r>
              <a:rPr sz="7200" spc="-660" baseline="-2025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=</a:t>
            </a:r>
            <a:r>
              <a:rPr sz="2000" i="1" spc="-10" dirty="0">
                <a:latin typeface="Calibri"/>
                <a:cs typeface="Calibri"/>
              </a:rPr>
              <a:t> </a:t>
            </a:r>
            <a:r>
              <a:rPr sz="2000" i="1" spc="-15" dirty="0">
                <a:latin typeface="Calibri"/>
                <a:cs typeface="Calibri"/>
              </a:rPr>
              <a:t>T</a:t>
            </a:r>
            <a:r>
              <a:rPr sz="2000" i="1" spc="10" dirty="0">
                <a:latin typeface="Calibri"/>
                <a:cs typeface="Calibri"/>
              </a:rPr>
              <a:t>h</a:t>
            </a:r>
            <a:r>
              <a:rPr sz="2000" i="1" dirty="0">
                <a:latin typeface="Calibri"/>
                <a:cs typeface="Calibri"/>
              </a:rPr>
              <a:t>e</a:t>
            </a:r>
            <a:r>
              <a:rPr sz="2000" i="1" spc="30" dirty="0">
                <a:latin typeface="Calibri"/>
                <a:cs typeface="Calibri"/>
              </a:rPr>
              <a:t>r</a:t>
            </a:r>
            <a:r>
              <a:rPr sz="2000" i="1" dirty="0">
                <a:latin typeface="Calibri"/>
                <a:cs typeface="Calibri"/>
              </a:rPr>
              <a:t>e</a:t>
            </a:r>
            <a:r>
              <a:rPr sz="2000" i="1" spc="-50" dirty="0">
                <a:latin typeface="Calibri"/>
                <a:cs typeface="Calibri"/>
              </a:rPr>
              <a:t> </a:t>
            </a:r>
            <a:r>
              <a:rPr sz="2000" i="1" spc="10" dirty="0">
                <a:latin typeface="Calibri"/>
                <a:cs typeface="Calibri"/>
              </a:rPr>
              <a:t>wa</a:t>
            </a:r>
            <a:r>
              <a:rPr sz="2000" i="1" dirty="0">
                <a:latin typeface="Calibri"/>
                <a:cs typeface="Calibri"/>
              </a:rPr>
              <a:t>s</a:t>
            </a:r>
            <a:r>
              <a:rPr sz="2000" i="1" spc="-3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a</a:t>
            </a:r>
            <a:r>
              <a:rPr sz="2000" i="1" spc="35" dirty="0">
                <a:latin typeface="Calibri"/>
                <a:cs typeface="Calibri"/>
              </a:rPr>
              <a:t> </a:t>
            </a:r>
            <a:r>
              <a:rPr lang="it-IT" sz="2000" i="1" spc="10" dirty="0">
                <a:latin typeface="Calibri"/>
                <a:cs typeface="Calibri"/>
              </a:rPr>
              <a:t>p</a:t>
            </a:r>
            <a:r>
              <a:rPr sz="2000" i="1" spc="30" dirty="0" err="1">
                <a:latin typeface="Calibri"/>
                <a:cs typeface="Calibri"/>
              </a:rPr>
              <a:t>r</a:t>
            </a:r>
            <a:r>
              <a:rPr sz="2000" i="1" spc="10" dirty="0" err="1">
                <a:latin typeface="Calibri"/>
                <a:cs typeface="Calibri"/>
              </a:rPr>
              <a:t>ob</a:t>
            </a:r>
            <a:r>
              <a:rPr sz="2000" i="1" spc="20" dirty="0" err="1">
                <a:latin typeface="Calibri"/>
                <a:cs typeface="Calibri"/>
              </a:rPr>
              <a:t>l</a:t>
            </a:r>
            <a:r>
              <a:rPr sz="2000" i="1" dirty="0" err="1">
                <a:latin typeface="Calibri"/>
                <a:cs typeface="Calibri"/>
              </a:rPr>
              <a:t>em</a:t>
            </a:r>
            <a:r>
              <a:rPr sz="2000" i="1" spc="-114" dirty="0">
                <a:latin typeface="Calibri"/>
                <a:cs typeface="Calibri"/>
              </a:rPr>
              <a:t> </a:t>
            </a:r>
            <a:r>
              <a:rPr sz="2000" i="1" spc="30" dirty="0">
                <a:latin typeface="Calibri"/>
                <a:cs typeface="Calibri"/>
              </a:rPr>
              <a:t>r</a:t>
            </a:r>
            <a:r>
              <a:rPr sz="2000" i="1" dirty="0">
                <a:latin typeface="Calibri"/>
                <a:cs typeface="Calibri"/>
              </a:rPr>
              <a:t>e</a:t>
            </a:r>
            <a:r>
              <a:rPr sz="2000" i="1" spc="10" dirty="0">
                <a:latin typeface="Calibri"/>
                <a:cs typeface="Calibri"/>
              </a:rPr>
              <a:t>ad</a:t>
            </a:r>
            <a:r>
              <a:rPr sz="2000" i="1" spc="20" dirty="0">
                <a:latin typeface="Calibri"/>
                <a:cs typeface="Calibri"/>
              </a:rPr>
              <a:t>i</a:t>
            </a:r>
            <a:r>
              <a:rPr sz="2000" i="1" spc="10" dirty="0">
                <a:latin typeface="Calibri"/>
                <a:cs typeface="Calibri"/>
              </a:rPr>
              <a:t>n</a:t>
            </a:r>
            <a:r>
              <a:rPr sz="2000" i="1" dirty="0">
                <a:latin typeface="Calibri"/>
                <a:cs typeface="Calibri"/>
              </a:rPr>
              <a:t>g</a:t>
            </a:r>
            <a:r>
              <a:rPr sz="2000" i="1" spc="-125" dirty="0">
                <a:latin typeface="Calibri"/>
                <a:cs typeface="Calibri"/>
              </a:rPr>
              <a:t> </a:t>
            </a:r>
            <a:r>
              <a:rPr sz="2000" i="1" spc="10" dirty="0">
                <a:latin typeface="Calibri"/>
                <a:cs typeface="Calibri"/>
              </a:rPr>
              <a:t>da</a:t>
            </a:r>
            <a:r>
              <a:rPr sz="2000" i="1" spc="-35" dirty="0">
                <a:latin typeface="Calibri"/>
                <a:cs typeface="Calibri"/>
              </a:rPr>
              <a:t>t</a:t>
            </a:r>
            <a:r>
              <a:rPr sz="2000" i="1" dirty="0">
                <a:latin typeface="Calibri"/>
                <a:cs typeface="Calibri"/>
              </a:rPr>
              <a:t>a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A3F14FE3-65B8-5CF5-E1C9-EF729D2BB8B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4863" y="2195970"/>
            <a:ext cx="3248809" cy="161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9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RASMAPPER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1AFE5BE-237A-CFE5-C7D2-E84211B59084}"/>
              </a:ext>
            </a:extLst>
          </p:cNvPr>
          <p:cNvSpPr txBox="1"/>
          <p:nvPr/>
        </p:nvSpPr>
        <p:spPr>
          <a:xfrm>
            <a:off x="916939" y="1352837"/>
            <a:ext cx="229071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745" indent="-23367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6379" algn="l"/>
              </a:tabLst>
            </a:pPr>
            <a:r>
              <a:rPr sz="2800" spc="35" dirty="0">
                <a:latin typeface="Calibri"/>
                <a:cs typeface="Calibri"/>
              </a:rPr>
              <a:t>D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p</a:t>
            </a:r>
            <a:r>
              <a:rPr sz="2800" spc="2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76064717-BB2B-D78C-22C7-6F32BDA572F1}"/>
              </a:ext>
            </a:extLst>
          </p:cNvPr>
          <p:cNvSpPr txBox="1"/>
          <p:nvPr/>
        </p:nvSpPr>
        <p:spPr>
          <a:xfrm>
            <a:off x="6033583" y="1336711"/>
            <a:ext cx="213831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745" indent="-23367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6379" algn="l"/>
              </a:tabLst>
            </a:pPr>
            <a:r>
              <a:rPr sz="2800" spc="-150" dirty="0">
                <a:latin typeface="Calibri"/>
                <a:cs typeface="Calibri"/>
              </a:rPr>
              <a:t>V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40" dirty="0">
                <a:latin typeface="Calibri"/>
                <a:cs typeface="Calibri"/>
              </a:rPr>
              <a:t>o</a:t>
            </a:r>
            <a:r>
              <a:rPr sz="2800" spc="1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2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C06E1-F75B-2953-D464-E9E67832B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36" t="15435" r="25226" b="7410"/>
          <a:stretch/>
        </p:blipFill>
        <p:spPr>
          <a:xfrm>
            <a:off x="683383" y="1867799"/>
            <a:ext cx="2410692" cy="25494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2F3999-A678-F9AC-87FB-3F79316362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64" t="15084" r="25681" b="15825"/>
          <a:stretch/>
        </p:blipFill>
        <p:spPr>
          <a:xfrm>
            <a:off x="5534066" y="1867799"/>
            <a:ext cx="2790431" cy="252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53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703" y="489568"/>
            <a:ext cx="6264639" cy="471283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spcBef>
                <a:spcPts val="75"/>
              </a:spcBef>
            </a:pPr>
            <a:r>
              <a:rPr sz="3000" spc="4" dirty="0"/>
              <a:t>Map</a:t>
            </a:r>
            <a:r>
              <a:rPr sz="3000" spc="-26" dirty="0"/>
              <a:t> </a:t>
            </a:r>
            <a:r>
              <a:rPr sz="3000" spc="-38" dirty="0"/>
              <a:t>Types</a:t>
            </a:r>
            <a:r>
              <a:rPr sz="3000" spc="11" dirty="0"/>
              <a:t> </a:t>
            </a:r>
            <a:r>
              <a:rPr sz="3000" dirty="0"/>
              <a:t>–</a:t>
            </a:r>
            <a:r>
              <a:rPr sz="3000" spc="-23" dirty="0"/>
              <a:t> </a:t>
            </a:r>
            <a:r>
              <a:rPr sz="3000" dirty="0"/>
              <a:t>Dynamic</a:t>
            </a:r>
            <a:r>
              <a:rPr sz="3000" spc="-41" dirty="0"/>
              <a:t> </a:t>
            </a:r>
            <a:r>
              <a:rPr sz="3000" dirty="0"/>
              <a:t>vs</a:t>
            </a:r>
            <a:r>
              <a:rPr sz="3000" spc="-45" dirty="0"/>
              <a:t> </a:t>
            </a:r>
            <a:r>
              <a:rPr sz="3000" spc="-15" dirty="0"/>
              <a:t>Stored</a:t>
            </a:r>
            <a:endParaRPr sz="30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082019" y="6462712"/>
            <a:ext cx="22479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it-IT" smtClean="0"/>
              <a:pPr marL="38100">
                <a:lnSpc>
                  <a:spcPts val="1240"/>
                </a:lnSpc>
              </a:pPr>
              <a:t>16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87704" y="1321593"/>
            <a:ext cx="4402455" cy="1944763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84309" indent="-175259">
              <a:spcBef>
                <a:spcPts val="285"/>
              </a:spcBef>
              <a:buFont typeface="Arial"/>
              <a:buChar char="•"/>
              <a:tabLst>
                <a:tab pos="184784" algn="l"/>
              </a:tabLst>
            </a:pPr>
            <a:r>
              <a:rPr sz="2100" dirty="0">
                <a:latin typeface="Calibri"/>
                <a:cs typeface="Calibri"/>
              </a:rPr>
              <a:t>Dynamic:</a:t>
            </a:r>
            <a:r>
              <a:rPr sz="2100" spc="-23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Computed</a:t>
            </a:r>
            <a:r>
              <a:rPr sz="2100" spc="38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on-the-fly</a:t>
            </a:r>
            <a:endParaRPr sz="2100" dirty="0">
              <a:latin typeface="Calibri"/>
              <a:cs typeface="Calibri"/>
            </a:endParaRPr>
          </a:p>
          <a:p>
            <a:pPr marL="527685" lvl="1" indent="-175736">
              <a:spcBef>
                <a:spcPts val="180"/>
              </a:spcBef>
              <a:buFont typeface="Arial"/>
              <a:buChar char="•"/>
              <a:tabLst>
                <a:tab pos="527685" algn="l"/>
                <a:tab pos="528161" algn="l"/>
              </a:tabLst>
            </a:pPr>
            <a:r>
              <a:rPr spc="4" dirty="0">
                <a:latin typeface="Calibri"/>
                <a:cs typeface="Calibri"/>
              </a:rPr>
              <a:t>Smooth:</a:t>
            </a:r>
            <a:r>
              <a:rPr spc="-56" dirty="0">
                <a:latin typeface="Calibri"/>
                <a:cs typeface="Calibri"/>
              </a:rPr>
              <a:t> </a:t>
            </a:r>
            <a:r>
              <a:rPr spc="4" dirty="0">
                <a:latin typeface="Calibri"/>
                <a:cs typeface="Calibri"/>
              </a:rPr>
              <a:t>Computes</a:t>
            </a:r>
            <a:r>
              <a:rPr spc="-94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to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screen-resolution</a:t>
            </a:r>
          </a:p>
          <a:p>
            <a:pPr marL="527685" lvl="1" indent="-175736">
              <a:spcBef>
                <a:spcPts val="120"/>
              </a:spcBef>
              <a:buFont typeface="Arial"/>
              <a:buChar char="•"/>
              <a:tabLst>
                <a:tab pos="527685" algn="l"/>
                <a:tab pos="528161" algn="l"/>
              </a:tabLst>
            </a:pPr>
            <a:r>
              <a:rPr spc="-4" dirty="0">
                <a:latin typeface="Calibri"/>
                <a:cs typeface="Calibri"/>
              </a:rPr>
              <a:t>Doesn’t </a:t>
            </a:r>
            <a:r>
              <a:rPr spc="8" dirty="0">
                <a:latin typeface="Calibri"/>
                <a:cs typeface="Calibri"/>
              </a:rPr>
              <a:t>use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spc="8" dirty="0">
                <a:latin typeface="Calibri"/>
                <a:cs typeface="Calibri"/>
              </a:rPr>
              <a:t>disk</a:t>
            </a:r>
            <a:r>
              <a:rPr spc="-38" dirty="0">
                <a:latin typeface="Calibri"/>
                <a:cs typeface="Calibri"/>
              </a:rPr>
              <a:t> </a:t>
            </a:r>
            <a:r>
              <a:rPr spc="4" dirty="0">
                <a:latin typeface="Calibri"/>
                <a:cs typeface="Calibri"/>
              </a:rPr>
              <a:t>space</a:t>
            </a:r>
            <a:endParaRPr dirty="0">
              <a:latin typeface="Calibri"/>
              <a:cs typeface="Calibri"/>
            </a:endParaRPr>
          </a:p>
          <a:p>
            <a:pPr marL="184309" indent="-175259">
              <a:spcBef>
                <a:spcPts val="480"/>
              </a:spcBef>
              <a:buFont typeface="Arial"/>
              <a:buChar char="•"/>
              <a:tabLst>
                <a:tab pos="184784" algn="l"/>
              </a:tabLst>
            </a:pPr>
            <a:r>
              <a:rPr sz="2100" spc="-15" dirty="0">
                <a:latin typeface="Calibri"/>
                <a:cs typeface="Calibri"/>
              </a:rPr>
              <a:t>Stored: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Computed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8" dirty="0">
                <a:latin typeface="Calibri"/>
                <a:cs typeface="Calibri"/>
              </a:rPr>
              <a:t>to</a:t>
            </a:r>
            <a:r>
              <a:rPr sz="2100" spc="-26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terrain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resolution</a:t>
            </a:r>
            <a:endParaRPr sz="2100" dirty="0">
              <a:latin typeface="Calibri"/>
              <a:cs typeface="Calibri"/>
            </a:endParaRPr>
          </a:p>
          <a:p>
            <a:pPr marL="527685" lvl="1" indent="-175736">
              <a:spcBef>
                <a:spcPts val="180"/>
              </a:spcBef>
              <a:buFont typeface="Arial"/>
              <a:buChar char="•"/>
              <a:tabLst>
                <a:tab pos="527685" algn="l"/>
                <a:tab pos="528161" algn="l"/>
              </a:tabLst>
            </a:pPr>
            <a:r>
              <a:rPr spc="-4" dirty="0">
                <a:latin typeface="Calibri"/>
                <a:cs typeface="Calibri"/>
              </a:rPr>
              <a:t>Stored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to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spc="8" dirty="0">
                <a:latin typeface="Calibri"/>
                <a:cs typeface="Calibri"/>
              </a:rPr>
              <a:t>disk</a:t>
            </a:r>
            <a:endParaRPr dirty="0">
              <a:latin typeface="Calibri"/>
              <a:cs typeface="Calibri"/>
            </a:endParaRPr>
          </a:p>
          <a:p>
            <a:pPr marL="527685" lvl="1" indent="-175736">
              <a:spcBef>
                <a:spcPts val="180"/>
              </a:spcBef>
              <a:buFont typeface="Arial"/>
              <a:buChar char="•"/>
              <a:tabLst>
                <a:tab pos="527685" algn="l"/>
                <a:tab pos="528161" algn="l"/>
              </a:tabLst>
            </a:pPr>
            <a:r>
              <a:rPr spc="-11" dirty="0">
                <a:latin typeface="Calibri"/>
                <a:cs typeface="Calibri"/>
              </a:rPr>
              <a:t>Faster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rendering</a:t>
            </a:r>
            <a:r>
              <a:rPr spc="-56" dirty="0">
                <a:latin typeface="Calibri"/>
                <a:cs typeface="Calibri"/>
              </a:rPr>
              <a:t> </a:t>
            </a:r>
            <a:r>
              <a:rPr spc="-23" dirty="0">
                <a:latin typeface="Calibri"/>
                <a:cs typeface="Calibri"/>
              </a:rPr>
              <a:t>for</a:t>
            </a:r>
            <a:r>
              <a:rPr spc="41" dirty="0">
                <a:latin typeface="Calibri"/>
                <a:cs typeface="Calibri"/>
              </a:rPr>
              <a:t> </a:t>
            </a:r>
            <a:r>
              <a:rPr spc="4" dirty="0">
                <a:latin typeface="Calibri"/>
                <a:cs typeface="Calibri"/>
              </a:rPr>
              <a:t>slow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map</a:t>
            </a:r>
            <a:r>
              <a:rPr spc="23" dirty="0">
                <a:latin typeface="Calibri"/>
                <a:cs typeface="Calibri"/>
              </a:rPr>
              <a:t> </a:t>
            </a:r>
            <a:r>
              <a:rPr spc="4" dirty="0">
                <a:latin typeface="Calibri"/>
                <a:cs typeface="Calibri"/>
              </a:rPr>
              <a:t>types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704" y="461151"/>
            <a:ext cx="5988867" cy="517449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spcBef>
                <a:spcPts val="75"/>
              </a:spcBef>
            </a:pPr>
            <a:r>
              <a:rPr sz="3300" spc="-4" dirty="0"/>
              <a:t>Dynamic </a:t>
            </a:r>
            <a:r>
              <a:rPr sz="3300" spc="-8" dirty="0"/>
              <a:t>vs</a:t>
            </a:r>
            <a:r>
              <a:rPr sz="3300" spc="-53" dirty="0"/>
              <a:t> </a:t>
            </a:r>
            <a:r>
              <a:rPr sz="3300" spc="-23" dirty="0"/>
              <a:t>Stored</a:t>
            </a:r>
            <a:r>
              <a:rPr sz="3300" spc="45" dirty="0"/>
              <a:t> </a:t>
            </a:r>
            <a:r>
              <a:rPr sz="3300" spc="-15" dirty="0"/>
              <a:t>Results</a:t>
            </a:r>
            <a:endParaRPr sz="3300" dirty="0"/>
          </a:p>
        </p:txBody>
      </p:sp>
      <p:sp>
        <p:nvSpPr>
          <p:cNvPr id="3" name="object 3"/>
          <p:cNvSpPr txBox="1"/>
          <p:nvPr/>
        </p:nvSpPr>
        <p:spPr>
          <a:xfrm>
            <a:off x="687705" y="1348263"/>
            <a:ext cx="7703344" cy="1002519"/>
          </a:xfrm>
          <a:prstGeom prst="rect">
            <a:avLst/>
          </a:prstGeom>
        </p:spPr>
        <p:txBody>
          <a:bodyPr vert="horz" wrap="square" lIns="0" tIns="50483" rIns="0" bIns="0" rtlCol="0">
            <a:spAutoFit/>
          </a:bodyPr>
          <a:lstStyle/>
          <a:p>
            <a:pPr marL="184309" marR="3810" indent="-175259">
              <a:lnSpc>
                <a:spcPts val="2220"/>
              </a:lnSpc>
              <a:spcBef>
                <a:spcPts val="398"/>
              </a:spcBef>
              <a:buFont typeface="Arial"/>
              <a:buChar char="•"/>
              <a:tabLst>
                <a:tab pos="184784" algn="l"/>
                <a:tab pos="6484620" algn="l"/>
              </a:tabLst>
            </a:pPr>
            <a:r>
              <a:rPr sz="2100" spc="26" dirty="0">
                <a:latin typeface="Calibri"/>
                <a:cs typeface="Calibri"/>
              </a:rPr>
              <a:t>D</a:t>
            </a:r>
            <a:r>
              <a:rPr sz="2100" spc="8" dirty="0">
                <a:latin typeface="Calibri"/>
                <a:cs typeface="Calibri"/>
              </a:rPr>
              <a:t>y</a:t>
            </a:r>
            <a:r>
              <a:rPr sz="2100" spc="-26" dirty="0">
                <a:latin typeface="Calibri"/>
                <a:cs typeface="Calibri"/>
              </a:rPr>
              <a:t>n</a:t>
            </a:r>
            <a:r>
              <a:rPr sz="2100" spc="11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m</a:t>
            </a:r>
            <a:r>
              <a:rPr sz="2100" spc="-4" dirty="0">
                <a:latin typeface="Calibri"/>
                <a:cs typeface="Calibri"/>
              </a:rPr>
              <a:t>i</a:t>
            </a:r>
            <a:r>
              <a:rPr sz="2100" dirty="0">
                <a:latin typeface="Calibri"/>
                <a:cs typeface="Calibri"/>
              </a:rPr>
              <a:t>c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r</a:t>
            </a:r>
            <a:r>
              <a:rPr sz="2100" spc="-26" dirty="0">
                <a:latin typeface="Calibri"/>
                <a:cs typeface="Calibri"/>
              </a:rPr>
              <a:t>e</a:t>
            </a:r>
            <a:r>
              <a:rPr sz="2100" spc="15" dirty="0">
                <a:latin typeface="Calibri"/>
                <a:cs typeface="Calibri"/>
              </a:rPr>
              <a:t>s</a:t>
            </a:r>
            <a:r>
              <a:rPr sz="2100" spc="-26" dirty="0">
                <a:latin typeface="Calibri"/>
                <a:cs typeface="Calibri"/>
              </a:rPr>
              <a:t>u</a:t>
            </a:r>
            <a:r>
              <a:rPr sz="2100" spc="-4" dirty="0">
                <a:latin typeface="Calibri"/>
                <a:cs typeface="Calibri"/>
              </a:rPr>
              <a:t>l</a:t>
            </a:r>
            <a:r>
              <a:rPr sz="2100" spc="15" dirty="0">
                <a:latin typeface="Calibri"/>
                <a:cs typeface="Calibri"/>
              </a:rPr>
              <a:t>t</a:t>
            </a:r>
            <a:r>
              <a:rPr sz="2100" dirty="0">
                <a:latin typeface="Calibri"/>
                <a:cs typeface="Calibri"/>
              </a:rPr>
              <a:t>s</a:t>
            </a:r>
            <a:r>
              <a:rPr sz="2100" spc="23" dirty="0">
                <a:latin typeface="Calibri"/>
                <a:cs typeface="Calibri"/>
              </a:rPr>
              <a:t> </a:t>
            </a:r>
            <a:r>
              <a:rPr sz="2100" spc="-26" dirty="0">
                <a:latin typeface="Calibri"/>
                <a:cs typeface="Calibri"/>
              </a:rPr>
              <a:t>p</a:t>
            </a:r>
            <a:r>
              <a:rPr sz="2100" spc="-4" dirty="0">
                <a:latin typeface="Calibri"/>
                <a:cs typeface="Calibri"/>
              </a:rPr>
              <a:t>l</a:t>
            </a:r>
            <a:r>
              <a:rPr sz="2100" spc="-30" dirty="0">
                <a:latin typeface="Calibri"/>
                <a:cs typeface="Calibri"/>
              </a:rPr>
              <a:t>o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23" dirty="0">
                <a:latin typeface="Calibri"/>
                <a:cs typeface="Calibri"/>
              </a:rPr>
              <a:t> </a:t>
            </a:r>
            <a:r>
              <a:rPr sz="2100" spc="-49" dirty="0">
                <a:latin typeface="Calibri"/>
                <a:cs typeface="Calibri"/>
              </a:rPr>
              <a:t>v</a:t>
            </a:r>
            <a:r>
              <a:rPr sz="2100" spc="11" dirty="0">
                <a:latin typeface="Calibri"/>
                <a:cs typeface="Calibri"/>
              </a:rPr>
              <a:t>a</a:t>
            </a:r>
            <a:r>
              <a:rPr sz="2100" spc="-4" dirty="0">
                <a:latin typeface="Calibri"/>
                <a:cs typeface="Calibri"/>
              </a:rPr>
              <a:t>l</a:t>
            </a:r>
            <a:r>
              <a:rPr sz="2100" spc="-26" dirty="0">
                <a:latin typeface="Calibri"/>
                <a:cs typeface="Calibri"/>
              </a:rPr>
              <a:t>u</a:t>
            </a:r>
            <a:r>
              <a:rPr sz="2100" spc="-30" dirty="0">
                <a:latin typeface="Calibri"/>
                <a:cs typeface="Calibri"/>
              </a:rPr>
              <a:t>e</a:t>
            </a:r>
            <a:r>
              <a:rPr sz="2100" dirty="0">
                <a:latin typeface="Calibri"/>
                <a:cs typeface="Calibri"/>
              </a:rPr>
              <a:t>s</a:t>
            </a:r>
            <a:r>
              <a:rPr sz="2100" spc="83" dirty="0">
                <a:latin typeface="Calibri"/>
                <a:cs typeface="Calibri"/>
              </a:rPr>
              <a:t> </a:t>
            </a:r>
            <a:r>
              <a:rPr sz="2100" spc="-41" dirty="0">
                <a:latin typeface="Calibri"/>
                <a:cs typeface="Calibri"/>
              </a:rPr>
              <a:t>f</a:t>
            </a:r>
            <a:r>
              <a:rPr sz="2100" spc="-30" dirty="0">
                <a:latin typeface="Calibri"/>
                <a:cs typeface="Calibri"/>
              </a:rPr>
              <a:t>o</a:t>
            </a:r>
            <a:r>
              <a:rPr sz="2100" dirty="0">
                <a:latin typeface="Calibri"/>
                <a:cs typeface="Calibri"/>
              </a:rPr>
              <a:t>r</a:t>
            </a:r>
            <a:r>
              <a:rPr sz="2100" spc="-8" dirty="0">
                <a:latin typeface="Calibri"/>
                <a:cs typeface="Calibri"/>
              </a:rPr>
              <a:t> </a:t>
            </a:r>
            <a:r>
              <a:rPr sz="2100" spc="15" dirty="0">
                <a:latin typeface="Calibri"/>
                <a:cs typeface="Calibri"/>
              </a:rPr>
              <a:t>t</a:t>
            </a:r>
            <a:r>
              <a:rPr sz="2100" spc="-26" dirty="0">
                <a:latin typeface="Calibri"/>
                <a:cs typeface="Calibri"/>
              </a:rPr>
              <a:t>h</a:t>
            </a:r>
            <a:r>
              <a:rPr sz="2100" dirty="0">
                <a:latin typeface="Calibri"/>
                <a:cs typeface="Calibri"/>
              </a:rPr>
              <a:t>e</a:t>
            </a:r>
            <a:r>
              <a:rPr sz="2100" spc="38" dirty="0">
                <a:latin typeface="Calibri"/>
                <a:cs typeface="Calibri"/>
              </a:rPr>
              <a:t> </a:t>
            </a:r>
            <a:r>
              <a:rPr sz="2100" spc="11" dirty="0">
                <a:latin typeface="Calibri"/>
                <a:cs typeface="Calibri"/>
              </a:rPr>
              <a:t>c</a:t>
            </a:r>
            <a:r>
              <a:rPr sz="2100" spc="-26" dirty="0">
                <a:latin typeface="Calibri"/>
                <a:cs typeface="Calibri"/>
              </a:rPr>
              <a:t>u</a:t>
            </a:r>
            <a:r>
              <a:rPr sz="2100" spc="-15" dirty="0">
                <a:latin typeface="Calibri"/>
                <a:cs typeface="Calibri"/>
              </a:rPr>
              <a:t>rr</a:t>
            </a:r>
            <a:r>
              <a:rPr sz="2100" spc="-26" dirty="0">
                <a:latin typeface="Calibri"/>
                <a:cs typeface="Calibri"/>
              </a:rPr>
              <a:t>en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19" dirty="0">
                <a:latin typeface="Calibri"/>
                <a:cs typeface="Calibri"/>
              </a:rPr>
              <a:t> </a:t>
            </a:r>
            <a:r>
              <a:rPr sz="2100" spc="-26" dirty="0">
                <a:latin typeface="Calibri"/>
                <a:cs typeface="Calibri"/>
              </a:rPr>
              <a:t>p</a:t>
            </a:r>
            <a:r>
              <a:rPr sz="2100" spc="8" dirty="0">
                <a:latin typeface="Calibri"/>
                <a:cs typeface="Calibri"/>
              </a:rPr>
              <a:t>y</a:t>
            </a:r>
            <a:r>
              <a:rPr sz="2100" spc="-75" dirty="0">
                <a:latin typeface="Calibri"/>
                <a:cs typeface="Calibri"/>
              </a:rPr>
              <a:t>r</a:t>
            </a:r>
            <a:r>
              <a:rPr sz="2100" spc="11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m</a:t>
            </a:r>
            <a:r>
              <a:rPr sz="2100" spc="-4" dirty="0">
                <a:latin typeface="Calibri"/>
                <a:cs typeface="Calibri"/>
              </a:rPr>
              <a:t>i</a:t>
            </a:r>
            <a:r>
              <a:rPr sz="2100" dirty="0">
                <a:latin typeface="Calibri"/>
                <a:cs typeface="Calibri"/>
              </a:rPr>
              <a:t>d</a:t>
            </a:r>
            <a:r>
              <a:rPr sz="2100" spc="38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l</a:t>
            </a:r>
            <a:r>
              <a:rPr sz="2100" spc="-26" dirty="0">
                <a:latin typeface="Calibri"/>
                <a:cs typeface="Calibri"/>
              </a:rPr>
              <a:t>e</a:t>
            </a:r>
            <a:r>
              <a:rPr sz="2100" spc="11" dirty="0">
                <a:latin typeface="Calibri"/>
                <a:cs typeface="Calibri"/>
              </a:rPr>
              <a:t>v</a:t>
            </a:r>
            <a:r>
              <a:rPr sz="2100" spc="-26" dirty="0">
                <a:latin typeface="Calibri"/>
                <a:cs typeface="Calibri"/>
              </a:rPr>
              <a:t>e</a:t>
            </a:r>
            <a:r>
              <a:rPr sz="2100" spc="-4" dirty="0">
                <a:latin typeface="Calibri"/>
                <a:cs typeface="Calibri"/>
              </a:rPr>
              <a:t>l</a:t>
            </a:r>
            <a:r>
              <a:rPr sz="2100" dirty="0">
                <a:latin typeface="Calibri"/>
                <a:cs typeface="Calibri"/>
              </a:rPr>
              <a:t>.	</a:t>
            </a:r>
            <a:r>
              <a:rPr sz="2100" spc="-4" dirty="0">
                <a:latin typeface="Calibri"/>
                <a:cs typeface="Calibri"/>
              </a:rPr>
              <a:t>B</a:t>
            </a:r>
            <a:r>
              <a:rPr sz="2100" spc="-30" dirty="0">
                <a:latin typeface="Calibri"/>
                <a:cs typeface="Calibri"/>
              </a:rPr>
              <a:t>o</a:t>
            </a:r>
            <a:r>
              <a:rPr sz="2100" spc="-26" dirty="0">
                <a:latin typeface="Calibri"/>
                <a:cs typeface="Calibri"/>
              </a:rPr>
              <a:t>und</a:t>
            </a:r>
            <a:r>
              <a:rPr sz="2100" spc="11" dirty="0">
                <a:latin typeface="Calibri"/>
                <a:cs typeface="Calibri"/>
              </a:rPr>
              <a:t>a</a:t>
            </a:r>
            <a:r>
              <a:rPr sz="2100" spc="-15" dirty="0">
                <a:latin typeface="Calibri"/>
                <a:cs typeface="Calibri"/>
              </a:rPr>
              <a:t>r</a:t>
            </a:r>
            <a:r>
              <a:rPr sz="2100" spc="-4" dirty="0">
                <a:latin typeface="Calibri"/>
                <a:cs typeface="Calibri"/>
              </a:rPr>
              <a:t>i</a:t>
            </a:r>
            <a:r>
              <a:rPr sz="2100" spc="-26" dirty="0">
                <a:latin typeface="Calibri"/>
                <a:cs typeface="Calibri"/>
              </a:rPr>
              <a:t>e</a:t>
            </a:r>
            <a:r>
              <a:rPr sz="2100" dirty="0">
                <a:latin typeface="Calibri"/>
                <a:cs typeface="Calibri"/>
              </a:rPr>
              <a:t>s  </a:t>
            </a:r>
            <a:r>
              <a:rPr sz="2100" spc="-4" dirty="0">
                <a:latin typeface="Calibri"/>
                <a:cs typeface="Calibri"/>
              </a:rPr>
              <a:t>are</a:t>
            </a:r>
            <a:r>
              <a:rPr sz="2100" spc="-26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defined</a:t>
            </a:r>
            <a:r>
              <a:rPr sz="2100" spc="38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based</a:t>
            </a:r>
            <a:r>
              <a:rPr sz="2100" spc="38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on</a:t>
            </a:r>
            <a:r>
              <a:rPr sz="2100" spc="38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interpolation.</a:t>
            </a:r>
            <a:endParaRPr sz="2100" dirty="0">
              <a:latin typeface="Calibri"/>
              <a:cs typeface="Calibri"/>
            </a:endParaRPr>
          </a:p>
          <a:p>
            <a:pPr marL="184309" indent="-175259">
              <a:spcBef>
                <a:spcPts val="518"/>
              </a:spcBef>
              <a:buFont typeface="Arial"/>
              <a:buChar char="•"/>
              <a:tabLst>
                <a:tab pos="184784" algn="l"/>
              </a:tabLst>
            </a:pPr>
            <a:r>
              <a:rPr sz="2100" spc="-11" dirty="0">
                <a:latin typeface="Calibri"/>
                <a:cs typeface="Calibri"/>
              </a:rPr>
              <a:t>Stored</a:t>
            </a:r>
            <a:r>
              <a:rPr sz="2100" spc="-19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results</a:t>
            </a:r>
            <a:r>
              <a:rPr sz="2100" spc="23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have </a:t>
            </a:r>
            <a:r>
              <a:rPr sz="2100" dirty="0">
                <a:latin typeface="Calibri"/>
                <a:cs typeface="Calibri"/>
              </a:rPr>
              <a:t>a</a:t>
            </a:r>
            <a:r>
              <a:rPr sz="2100" spc="19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single</a:t>
            </a:r>
            <a:r>
              <a:rPr sz="2100" spc="41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value</a:t>
            </a:r>
            <a:r>
              <a:rPr sz="2100" spc="41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per</a:t>
            </a:r>
            <a:r>
              <a:rPr sz="2100" spc="53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cell.</a:t>
            </a:r>
            <a:endParaRPr sz="21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91176" y="2469356"/>
            <a:ext cx="5706428" cy="2582228"/>
            <a:chOff x="2388235" y="3292475"/>
            <a:chExt cx="7608570" cy="34429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7760" y="3302000"/>
              <a:ext cx="7589519" cy="342390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92997" y="3297237"/>
              <a:ext cx="7599045" cy="3433445"/>
            </a:xfrm>
            <a:custGeom>
              <a:avLst/>
              <a:gdLst/>
              <a:ahLst/>
              <a:cxnLst/>
              <a:rect l="l" t="t" r="r" b="b"/>
              <a:pathLst>
                <a:path w="7599045" h="3433445">
                  <a:moveTo>
                    <a:pt x="0" y="0"/>
                  </a:moveTo>
                  <a:lnTo>
                    <a:pt x="7599045" y="0"/>
                  </a:lnTo>
                  <a:lnTo>
                    <a:pt x="7599045" y="3433445"/>
                  </a:lnTo>
                  <a:lnTo>
                    <a:pt x="0" y="343344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1082019" y="6462712"/>
            <a:ext cx="22479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it-IT" smtClean="0"/>
              <a:pPr marL="38100">
                <a:lnSpc>
                  <a:spcPts val="1240"/>
                </a:lnSpc>
              </a:pPr>
              <a:t>17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704" y="461151"/>
            <a:ext cx="5379267" cy="517449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spcBef>
                <a:spcPts val="75"/>
              </a:spcBef>
            </a:pPr>
            <a:r>
              <a:rPr sz="3300" dirty="0"/>
              <a:t>Dynamic</a:t>
            </a:r>
            <a:r>
              <a:rPr sz="3300" spc="-56" dirty="0"/>
              <a:t> </a:t>
            </a:r>
            <a:r>
              <a:rPr sz="3300" spc="4" dirty="0"/>
              <a:t>Mapping</a:t>
            </a:r>
            <a:endParaRPr sz="3300" dirty="0"/>
          </a:p>
        </p:txBody>
      </p:sp>
      <p:sp>
        <p:nvSpPr>
          <p:cNvPr id="3" name="object 3"/>
          <p:cNvSpPr txBox="1"/>
          <p:nvPr/>
        </p:nvSpPr>
        <p:spPr>
          <a:xfrm>
            <a:off x="687705" y="1348263"/>
            <a:ext cx="7493794" cy="615811"/>
          </a:xfrm>
          <a:prstGeom prst="rect">
            <a:avLst/>
          </a:prstGeom>
        </p:spPr>
        <p:txBody>
          <a:bodyPr vert="horz" wrap="square" lIns="0" tIns="50483" rIns="0" bIns="0" rtlCol="0">
            <a:spAutoFit/>
          </a:bodyPr>
          <a:lstStyle/>
          <a:p>
            <a:pPr marL="184309" marR="3810" indent="-175259">
              <a:lnSpc>
                <a:spcPts val="2220"/>
              </a:lnSpc>
              <a:spcBef>
                <a:spcPts val="398"/>
              </a:spcBef>
              <a:buFont typeface="Arial"/>
              <a:buChar char="•"/>
              <a:tabLst>
                <a:tab pos="184784" algn="l"/>
              </a:tabLst>
            </a:pPr>
            <a:r>
              <a:rPr sz="2100" spc="-8" dirty="0">
                <a:latin typeface="Calibri"/>
                <a:cs typeface="Calibri"/>
              </a:rPr>
              <a:t>Animation </a:t>
            </a:r>
            <a:r>
              <a:rPr sz="2100" spc="-38" dirty="0">
                <a:latin typeface="Calibri"/>
                <a:cs typeface="Calibri"/>
              </a:rPr>
              <a:t>Toolbar </a:t>
            </a:r>
            <a:r>
              <a:rPr sz="2100" dirty="0">
                <a:latin typeface="Calibri"/>
                <a:cs typeface="Calibri"/>
              </a:rPr>
              <a:t>– </a:t>
            </a:r>
            <a:r>
              <a:rPr sz="2100" spc="-11" dirty="0">
                <a:latin typeface="Calibri"/>
                <a:cs typeface="Calibri"/>
              </a:rPr>
              <a:t>works </a:t>
            </a:r>
            <a:r>
              <a:rPr sz="2100" spc="-15" dirty="0">
                <a:latin typeface="Calibri"/>
                <a:cs typeface="Calibri"/>
              </a:rPr>
              <a:t>on </a:t>
            </a:r>
            <a:r>
              <a:rPr sz="2100" spc="-8" dirty="0">
                <a:latin typeface="Calibri"/>
                <a:cs typeface="Calibri"/>
              </a:rPr>
              <a:t>selected </a:t>
            </a:r>
            <a:r>
              <a:rPr sz="2100" spc="-15" dirty="0">
                <a:latin typeface="Calibri"/>
                <a:cs typeface="Calibri"/>
              </a:rPr>
              <a:t>layer or </a:t>
            </a:r>
            <a:r>
              <a:rPr sz="2100" spc="-34" dirty="0">
                <a:latin typeface="Calibri"/>
                <a:cs typeface="Calibri"/>
              </a:rPr>
              <a:t>group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and </a:t>
            </a:r>
            <a:r>
              <a:rPr sz="2100" spc="-11" dirty="0">
                <a:latin typeface="Calibri"/>
                <a:cs typeface="Calibri"/>
              </a:rPr>
              <a:t>syncs </a:t>
            </a:r>
            <a:r>
              <a:rPr sz="2100" spc="-15" dirty="0">
                <a:latin typeface="Calibri"/>
                <a:cs typeface="Calibri"/>
              </a:rPr>
              <a:t>the </a:t>
            </a:r>
            <a:r>
              <a:rPr sz="2100" spc="-465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timestep</a:t>
            </a:r>
            <a:endParaRPr sz="21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80636" y="2278381"/>
            <a:ext cx="6567964" cy="2461259"/>
            <a:chOff x="1707514" y="3037840"/>
            <a:chExt cx="8757285" cy="328167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7039" y="3037840"/>
              <a:ext cx="8727439" cy="32105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7039" y="3078480"/>
              <a:ext cx="8727439" cy="32105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7514" y="3068955"/>
              <a:ext cx="8747125" cy="32302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7834" y="3079115"/>
              <a:ext cx="8736965" cy="324040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082019" y="6462712"/>
            <a:ext cx="22479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it-IT" smtClean="0"/>
              <a:pPr marL="38100">
                <a:lnSpc>
                  <a:spcPts val="1240"/>
                </a:lnSpc>
              </a:pPr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704" y="461151"/>
            <a:ext cx="5988867" cy="517449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spcBef>
                <a:spcPts val="75"/>
              </a:spcBef>
            </a:pPr>
            <a:r>
              <a:rPr lang="it-IT" sz="3300" spc="-4" dirty="0"/>
              <a:t>The NCM system</a:t>
            </a:r>
            <a:endParaRPr sz="3300" dirty="0"/>
          </a:p>
        </p:txBody>
      </p:sp>
      <p:sp>
        <p:nvSpPr>
          <p:cNvPr id="3" name="object 3"/>
          <p:cNvSpPr txBox="1"/>
          <p:nvPr/>
        </p:nvSpPr>
        <p:spPr>
          <a:xfrm>
            <a:off x="687705" y="1348263"/>
            <a:ext cx="7703344" cy="1002519"/>
          </a:xfrm>
          <a:prstGeom prst="rect">
            <a:avLst/>
          </a:prstGeom>
        </p:spPr>
        <p:txBody>
          <a:bodyPr vert="horz" wrap="square" lIns="0" tIns="50483" rIns="0" bIns="0" rtlCol="0">
            <a:spAutoFit/>
          </a:bodyPr>
          <a:lstStyle/>
          <a:p>
            <a:pPr marL="184309" marR="3810" indent="-175259">
              <a:lnSpc>
                <a:spcPts val="2220"/>
              </a:lnSpc>
              <a:spcBef>
                <a:spcPts val="398"/>
              </a:spcBef>
              <a:buFont typeface="Arial"/>
              <a:buChar char="•"/>
              <a:tabLst>
                <a:tab pos="184784" algn="l"/>
                <a:tab pos="6484620" algn="l"/>
              </a:tabLst>
            </a:pPr>
            <a:r>
              <a:rPr lang="it-IT" sz="2100" spc="26" dirty="0">
                <a:latin typeface="Calibri"/>
                <a:cs typeface="Calibri"/>
              </a:rPr>
              <a:t>Maps are interpolated at a single resolution [same as terrain data] and displayed on the web interface as geojsons</a:t>
            </a:r>
            <a:endParaRPr sz="2100" dirty="0">
              <a:latin typeface="Calibri"/>
              <a:cs typeface="Calibri"/>
            </a:endParaRPr>
          </a:p>
          <a:p>
            <a:pPr marL="184309" indent="-175259">
              <a:spcBef>
                <a:spcPts val="518"/>
              </a:spcBef>
              <a:buFont typeface="Arial"/>
              <a:buChar char="•"/>
              <a:tabLst>
                <a:tab pos="184784" algn="l"/>
              </a:tabLst>
            </a:pPr>
            <a:r>
              <a:rPr sz="2100" spc="-11" dirty="0">
                <a:latin typeface="Calibri"/>
                <a:cs typeface="Calibri"/>
              </a:rPr>
              <a:t>Stored</a:t>
            </a:r>
            <a:r>
              <a:rPr sz="2100" spc="-19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results</a:t>
            </a:r>
            <a:r>
              <a:rPr sz="2100" spc="23" dirty="0">
                <a:latin typeface="Calibri"/>
                <a:cs typeface="Calibri"/>
              </a:rPr>
              <a:t> </a:t>
            </a:r>
            <a:r>
              <a:rPr lang="it-IT" sz="2100" spc="-19" dirty="0">
                <a:latin typeface="Calibri"/>
                <a:cs typeface="Calibri"/>
              </a:rPr>
              <a:t>are the geojson files within the html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1082019" y="6462712"/>
            <a:ext cx="22479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it-IT" smtClean="0"/>
              <a:pPr marL="38100">
                <a:lnSpc>
                  <a:spcPts val="1240"/>
                </a:lnSpc>
              </a:pPr>
              <a:t>19</a:t>
            </a:fld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8A49C2-BAD0-A65B-C8C5-2755C9BF66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" t="11029" r="13056" b="6021"/>
          <a:stretch/>
        </p:blipFill>
        <p:spPr>
          <a:xfrm>
            <a:off x="2150164" y="2350782"/>
            <a:ext cx="4778425" cy="258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5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060750-7426-85A0-ACA2-E14CDEEA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1. </a:t>
            </a:r>
            <a:r>
              <a:rPr lang="en-US" dirty="0"/>
              <a:t>Where and How to Access HEC-RAS Output</a:t>
            </a:r>
          </a:p>
          <a:p>
            <a:r>
              <a:rPr lang="en-US" dirty="0"/>
              <a:t>2. Output and Visualization Options</a:t>
            </a:r>
          </a:p>
          <a:p>
            <a:r>
              <a:rPr lang="en-US" dirty="0"/>
              <a:t>3. </a:t>
            </a:r>
            <a:r>
              <a:rPr lang="en-US" dirty="0" err="1"/>
              <a:t>RasMapper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2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32888"/>
            <a:ext cx="6172200" cy="68672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10001">
              <a:spcBef>
                <a:spcPts val="75"/>
              </a:spcBef>
            </a:pPr>
            <a:r>
              <a:rPr spc="-4" dirty="0"/>
              <a:t>Que</a:t>
            </a:r>
            <a:r>
              <a:rPr spc="-56" dirty="0"/>
              <a:t>s</a:t>
            </a:r>
            <a:r>
              <a:rPr dirty="0"/>
              <a:t>tions?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20659" y="4818650"/>
            <a:ext cx="134779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spc="-4" dirty="0">
                <a:solidFill>
                  <a:srgbClr val="888888"/>
                </a:solidFill>
                <a:latin typeface="Calibri"/>
                <a:cs typeface="Calibri"/>
              </a:rPr>
              <a:t>33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2E599DE8-CA99-E6A4-559F-3A8DC7D52AD4}"/>
              </a:ext>
            </a:extLst>
          </p:cNvPr>
          <p:cNvSpPr/>
          <p:nvPr/>
        </p:nvSpPr>
        <p:spPr>
          <a:xfrm>
            <a:off x="1766352" y="2325620"/>
            <a:ext cx="350316" cy="0"/>
          </a:xfrm>
          <a:custGeom>
            <a:avLst/>
            <a:gdLst/>
            <a:ahLst/>
            <a:cxnLst/>
            <a:rect l="l" t="t" r="r" b="b"/>
            <a:pathLst>
              <a:path w="487044">
                <a:moveTo>
                  <a:pt x="0" y="0"/>
                </a:moveTo>
                <a:lnTo>
                  <a:pt x="486562" y="0"/>
                </a:lnTo>
              </a:path>
            </a:pathLst>
          </a:custGeom>
          <a:ln w="5715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56EEFA61-22BF-161B-EB01-CE1984172FAB}"/>
              </a:ext>
            </a:extLst>
          </p:cNvPr>
          <p:cNvSpPr/>
          <p:nvPr/>
        </p:nvSpPr>
        <p:spPr>
          <a:xfrm>
            <a:off x="2095759" y="2268970"/>
            <a:ext cx="123775" cy="113288"/>
          </a:xfrm>
          <a:custGeom>
            <a:avLst/>
            <a:gdLst/>
            <a:ahLst/>
            <a:cxnLst/>
            <a:rect l="l" t="t" r="r" b="b"/>
            <a:pathLst>
              <a:path w="172085" h="171450">
                <a:moveTo>
                  <a:pt x="12" y="0"/>
                </a:moveTo>
                <a:lnTo>
                  <a:pt x="0" y="171450"/>
                </a:lnTo>
                <a:lnTo>
                  <a:pt x="171462" y="85737"/>
                </a:lnTo>
                <a:lnTo>
                  <a:pt x="1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>
            <a:extLst>
              <a:ext uri="{FF2B5EF4-FFF2-40B4-BE49-F238E27FC236}">
                <a16:creationId xmlns:a16="http://schemas.microsoft.com/office/drawing/2014/main" id="{CA109353-5F29-E93A-9DA7-81E2BB320A9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3668" y="1452880"/>
            <a:ext cx="635774" cy="570637"/>
          </a:xfrm>
          <a:prstGeom prst="rect">
            <a:avLst/>
          </a:prstGeom>
        </p:spPr>
      </p:pic>
      <p:pic>
        <p:nvPicPr>
          <p:cNvPr id="10" name="object 10">
            <a:extLst>
              <a:ext uri="{FF2B5EF4-FFF2-40B4-BE49-F238E27FC236}">
                <a16:creationId xmlns:a16="http://schemas.microsoft.com/office/drawing/2014/main" id="{B908E2B0-A498-C424-E9C3-FBB59EFE30B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48282" y="2097365"/>
            <a:ext cx="1286165" cy="657911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07DA2445-6286-C226-055A-6F7F7C3E0ED1}"/>
              </a:ext>
            </a:extLst>
          </p:cNvPr>
          <p:cNvSpPr/>
          <p:nvPr/>
        </p:nvSpPr>
        <p:spPr>
          <a:xfrm>
            <a:off x="3052517" y="3265493"/>
            <a:ext cx="0" cy="101120"/>
          </a:xfrm>
          <a:custGeom>
            <a:avLst/>
            <a:gdLst/>
            <a:ahLst/>
            <a:cxnLst/>
            <a:rect l="l" t="t" r="r" b="b"/>
            <a:pathLst>
              <a:path h="153035">
                <a:moveTo>
                  <a:pt x="0" y="0"/>
                </a:moveTo>
                <a:lnTo>
                  <a:pt x="0" y="152704"/>
                </a:lnTo>
              </a:path>
            </a:pathLst>
          </a:custGeom>
          <a:ln w="5715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3552664-F621-D6BF-FD37-53913C6BE518}"/>
              </a:ext>
            </a:extLst>
          </p:cNvPr>
          <p:cNvSpPr/>
          <p:nvPr/>
        </p:nvSpPr>
        <p:spPr>
          <a:xfrm>
            <a:off x="2990864" y="3347503"/>
            <a:ext cx="123318" cy="113708"/>
          </a:xfrm>
          <a:custGeom>
            <a:avLst/>
            <a:gdLst/>
            <a:ahLst/>
            <a:cxnLst/>
            <a:rect l="l" t="t" r="r" b="b"/>
            <a:pathLst>
              <a:path w="171450" h="172085">
                <a:moveTo>
                  <a:pt x="171450" y="12"/>
                </a:moveTo>
                <a:lnTo>
                  <a:pt x="0" y="0"/>
                </a:lnTo>
                <a:lnTo>
                  <a:pt x="85712" y="171462"/>
                </a:lnTo>
                <a:lnTo>
                  <a:pt x="171450" y="1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>
            <a:extLst>
              <a:ext uri="{FF2B5EF4-FFF2-40B4-BE49-F238E27FC236}">
                <a16:creationId xmlns:a16="http://schemas.microsoft.com/office/drawing/2014/main" id="{B94540FB-0125-9D79-48E4-52AA9E025F4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99818" y="3581022"/>
            <a:ext cx="1527322" cy="275240"/>
          </a:xfrm>
          <a:prstGeom prst="rect">
            <a:avLst/>
          </a:prstGeom>
        </p:spPr>
      </p:pic>
      <p:sp>
        <p:nvSpPr>
          <p:cNvPr id="16" name="object 16">
            <a:extLst>
              <a:ext uri="{FF2B5EF4-FFF2-40B4-BE49-F238E27FC236}">
                <a16:creationId xmlns:a16="http://schemas.microsoft.com/office/drawing/2014/main" id="{98D2ED14-2E74-8F1E-B532-03167D457D1D}"/>
              </a:ext>
            </a:extLst>
          </p:cNvPr>
          <p:cNvSpPr/>
          <p:nvPr/>
        </p:nvSpPr>
        <p:spPr>
          <a:xfrm>
            <a:off x="2891496" y="3973637"/>
            <a:ext cx="527986" cy="625603"/>
          </a:xfrm>
          <a:custGeom>
            <a:avLst/>
            <a:gdLst/>
            <a:ahLst/>
            <a:cxnLst/>
            <a:rect l="l" t="t" r="r" b="b"/>
            <a:pathLst>
              <a:path w="734060" h="946785">
                <a:moveTo>
                  <a:pt x="733714" y="946681"/>
                </a:moveTo>
                <a:lnTo>
                  <a:pt x="0" y="946681"/>
                </a:lnTo>
                <a:lnTo>
                  <a:pt x="0" y="0"/>
                </a:lnTo>
                <a:lnTo>
                  <a:pt x="473363" y="0"/>
                </a:lnTo>
                <a:lnTo>
                  <a:pt x="544368" y="71001"/>
                </a:lnTo>
                <a:lnTo>
                  <a:pt x="71004" y="71001"/>
                </a:lnTo>
                <a:lnTo>
                  <a:pt x="71004" y="875680"/>
                </a:lnTo>
                <a:lnTo>
                  <a:pt x="733714" y="875680"/>
                </a:lnTo>
                <a:lnTo>
                  <a:pt x="733714" y="946681"/>
                </a:lnTo>
                <a:close/>
              </a:path>
              <a:path w="734060" h="946785">
                <a:moveTo>
                  <a:pt x="733714" y="875680"/>
                </a:moveTo>
                <a:lnTo>
                  <a:pt x="662709" y="875680"/>
                </a:lnTo>
                <a:lnTo>
                  <a:pt x="662709" y="319504"/>
                </a:lnTo>
                <a:lnTo>
                  <a:pt x="402359" y="319504"/>
                </a:lnTo>
                <a:lnTo>
                  <a:pt x="402359" y="71001"/>
                </a:lnTo>
                <a:lnTo>
                  <a:pt x="544368" y="71001"/>
                </a:lnTo>
                <a:lnTo>
                  <a:pt x="573953" y="100584"/>
                </a:lnTo>
                <a:lnTo>
                  <a:pt x="473363" y="100584"/>
                </a:lnTo>
                <a:lnTo>
                  <a:pt x="473363" y="248503"/>
                </a:lnTo>
                <a:lnTo>
                  <a:pt x="721880" y="248503"/>
                </a:lnTo>
                <a:lnTo>
                  <a:pt x="733714" y="260337"/>
                </a:lnTo>
                <a:lnTo>
                  <a:pt x="733714" y="875680"/>
                </a:lnTo>
                <a:close/>
              </a:path>
              <a:path w="734060" h="946785">
                <a:moveTo>
                  <a:pt x="721880" y="248503"/>
                </a:moveTo>
                <a:lnTo>
                  <a:pt x="621302" y="248503"/>
                </a:lnTo>
                <a:lnTo>
                  <a:pt x="473363" y="100584"/>
                </a:lnTo>
                <a:lnTo>
                  <a:pt x="573953" y="100584"/>
                </a:lnTo>
                <a:lnTo>
                  <a:pt x="721880" y="2485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>
            <a:extLst>
              <a:ext uri="{FF2B5EF4-FFF2-40B4-BE49-F238E27FC236}">
                <a16:creationId xmlns:a16="http://schemas.microsoft.com/office/drawing/2014/main" id="{10B1198B-3075-E645-3E80-1CE26D67969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4800" y="1681135"/>
            <a:ext cx="1169241" cy="1080854"/>
          </a:xfrm>
          <a:prstGeom prst="rect">
            <a:avLst/>
          </a:prstGeom>
        </p:spPr>
      </p:pic>
      <p:sp>
        <p:nvSpPr>
          <p:cNvPr id="20" name="object 20">
            <a:extLst>
              <a:ext uri="{FF2B5EF4-FFF2-40B4-BE49-F238E27FC236}">
                <a16:creationId xmlns:a16="http://schemas.microsoft.com/office/drawing/2014/main" id="{D6174B60-630C-9D48-265E-07E687CAC80C}"/>
              </a:ext>
            </a:extLst>
          </p:cNvPr>
          <p:cNvSpPr/>
          <p:nvPr/>
        </p:nvSpPr>
        <p:spPr>
          <a:xfrm>
            <a:off x="3965987" y="2325620"/>
            <a:ext cx="404667" cy="0"/>
          </a:xfrm>
          <a:custGeom>
            <a:avLst/>
            <a:gdLst/>
            <a:ahLst/>
            <a:cxnLst/>
            <a:rect l="l" t="t" r="r" b="b"/>
            <a:pathLst>
              <a:path w="562610">
                <a:moveTo>
                  <a:pt x="0" y="0"/>
                </a:moveTo>
                <a:lnTo>
                  <a:pt x="562076" y="0"/>
                </a:lnTo>
              </a:path>
            </a:pathLst>
          </a:custGeom>
          <a:ln w="5715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5B608F54-2A9F-0EC0-7675-12EA5E8E3A42}"/>
              </a:ext>
            </a:extLst>
          </p:cNvPr>
          <p:cNvSpPr/>
          <p:nvPr/>
        </p:nvSpPr>
        <p:spPr>
          <a:xfrm>
            <a:off x="4349710" y="2268970"/>
            <a:ext cx="123775" cy="113288"/>
          </a:xfrm>
          <a:custGeom>
            <a:avLst/>
            <a:gdLst/>
            <a:ahLst/>
            <a:cxnLst/>
            <a:rect l="l" t="t" r="r" b="b"/>
            <a:pathLst>
              <a:path w="172085" h="171450">
                <a:moveTo>
                  <a:pt x="12" y="0"/>
                </a:moveTo>
                <a:lnTo>
                  <a:pt x="0" y="171450"/>
                </a:lnTo>
                <a:lnTo>
                  <a:pt x="171462" y="85737"/>
                </a:lnTo>
                <a:lnTo>
                  <a:pt x="1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>
            <a:extLst>
              <a:ext uri="{FF2B5EF4-FFF2-40B4-BE49-F238E27FC236}">
                <a16:creationId xmlns:a16="http://schemas.microsoft.com/office/drawing/2014/main" id="{15A86EA7-EB37-96CC-603F-745CE3C8B5C3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57208" y="1463364"/>
            <a:ext cx="2016941" cy="1611211"/>
          </a:xfrm>
          <a:prstGeom prst="rect">
            <a:avLst/>
          </a:prstGeom>
        </p:spPr>
      </p:pic>
      <p:sp>
        <p:nvSpPr>
          <p:cNvPr id="25" name="object 25">
            <a:extLst>
              <a:ext uri="{FF2B5EF4-FFF2-40B4-BE49-F238E27FC236}">
                <a16:creationId xmlns:a16="http://schemas.microsoft.com/office/drawing/2014/main" id="{7A69F5B1-4212-0101-DF50-390E6757CFF7}"/>
              </a:ext>
            </a:extLst>
          </p:cNvPr>
          <p:cNvSpPr txBox="1"/>
          <p:nvPr/>
        </p:nvSpPr>
        <p:spPr>
          <a:xfrm>
            <a:off x="550974" y="3541610"/>
            <a:ext cx="8356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35" dirty="0">
                <a:solidFill>
                  <a:srgbClr val="FF0000"/>
                </a:solidFill>
                <a:latin typeface="Calibri"/>
                <a:cs typeface="Calibri"/>
              </a:rPr>
              <a:t>*</a:t>
            </a:r>
            <a:r>
              <a:rPr sz="2800" b="1" i="1" spc="-3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800" b="1" i="1" spc="-4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800" b="1" i="1" spc="20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2800" b="1" i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56D0F135-3B4F-C8CA-96A8-AFC59CCEAA70}"/>
              </a:ext>
            </a:extLst>
          </p:cNvPr>
          <p:cNvSpPr txBox="1"/>
          <p:nvPr/>
        </p:nvSpPr>
        <p:spPr>
          <a:xfrm>
            <a:off x="5447847" y="3461211"/>
            <a:ext cx="201694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35" dirty="0">
                <a:solidFill>
                  <a:srgbClr val="FF0000"/>
                </a:solidFill>
                <a:latin typeface="Calibri"/>
                <a:cs typeface="Calibri"/>
              </a:rPr>
              <a:t>*</a:t>
            </a:r>
            <a:r>
              <a:rPr sz="2800" b="1" i="1" spc="-3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800" b="1" i="1" spc="-4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800" b="1" i="1" spc="20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2800" b="1" i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lang="it-IT" sz="2800" b="1" i="1" dirty="0">
                <a:solidFill>
                  <a:srgbClr val="FF0000"/>
                </a:solidFill>
                <a:latin typeface="Calibri"/>
                <a:cs typeface="Calibri"/>
              </a:rPr>
              <a:t>.HDF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7894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98D2ED14-2E74-8F1E-B532-03167D457D1D}"/>
              </a:ext>
            </a:extLst>
          </p:cNvPr>
          <p:cNvSpPr/>
          <p:nvPr/>
        </p:nvSpPr>
        <p:spPr>
          <a:xfrm>
            <a:off x="2891496" y="3973637"/>
            <a:ext cx="527986" cy="625603"/>
          </a:xfrm>
          <a:custGeom>
            <a:avLst/>
            <a:gdLst/>
            <a:ahLst/>
            <a:cxnLst/>
            <a:rect l="l" t="t" r="r" b="b"/>
            <a:pathLst>
              <a:path w="734060" h="946785">
                <a:moveTo>
                  <a:pt x="733714" y="946681"/>
                </a:moveTo>
                <a:lnTo>
                  <a:pt x="0" y="946681"/>
                </a:lnTo>
                <a:lnTo>
                  <a:pt x="0" y="0"/>
                </a:lnTo>
                <a:lnTo>
                  <a:pt x="473363" y="0"/>
                </a:lnTo>
                <a:lnTo>
                  <a:pt x="544368" y="71001"/>
                </a:lnTo>
                <a:lnTo>
                  <a:pt x="71004" y="71001"/>
                </a:lnTo>
                <a:lnTo>
                  <a:pt x="71004" y="875680"/>
                </a:lnTo>
                <a:lnTo>
                  <a:pt x="733714" y="875680"/>
                </a:lnTo>
                <a:lnTo>
                  <a:pt x="733714" y="946681"/>
                </a:lnTo>
                <a:close/>
              </a:path>
              <a:path w="734060" h="946785">
                <a:moveTo>
                  <a:pt x="733714" y="875680"/>
                </a:moveTo>
                <a:lnTo>
                  <a:pt x="662709" y="875680"/>
                </a:lnTo>
                <a:lnTo>
                  <a:pt x="662709" y="319504"/>
                </a:lnTo>
                <a:lnTo>
                  <a:pt x="402359" y="319504"/>
                </a:lnTo>
                <a:lnTo>
                  <a:pt x="402359" y="71001"/>
                </a:lnTo>
                <a:lnTo>
                  <a:pt x="544368" y="71001"/>
                </a:lnTo>
                <a:lnTo>
                  <a:pt x="573953" y="100584"/>
                </a:lnTo>
                <a:lnTo>
                  <a:pt x="473363" y="100584"/>
                </a:lnTo>
                <a:lnTo>
                  <a:pt x="473363" y="248503"/>
                </a:lnTo>
                <a:lnTo>
                  <a:pt x="721880" y="248503"/>
                </a:lnTo>
                <a:lnTo>
                  <a:pt x="733714" y="260337"/>
                </a:lnTo>
                <a:lnTo>
                  <a:pt x="733714" y="875680"/>
                </a:lnTo>
                <a:close/>
              </a:path>
              <a:path w="734060" h="946785">
                <a:moveTo>
                  <a:pt x="721880" y="248503"/>
                </a:moveTo>
                <a:lnTo>
                  <a:pt x="621302" y="248503"/>
                </a:lnTo>
                <a:lnTo>
                  <a:pt x="473363" y="100584"/>
                </a:lnTo>
                <a:lnTo>
                  <a:pt x="573953" y="100584"/>
                </a:lnTo>
                <a:lnTo>
                  <a:pt x="721880" y="2485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>
            <a:extLst>
              <a:ext uri="{FF2B5EF4-FFF2-40B4-BE49-F238E27FC236}">
                <a16:creationId xmlns:a16="http://schemas.microsoft.com/office/drawing/2014/main" id="{10B1198B-3075-E645-3E80-1CE26D67969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681135"/>
            <a:ext cx="1169241" cy="1080854"/>
          </a:xfrm>
          <a:prstGeom prst="rect">
            <a:avLst/>
          </a:prstGeom>
        </p:spPr>
      </p:pic>
      <p:sp>
        <p:nvSpPr>
          <p:cNvPr id="25" name="object 25">
            <a:extLst>
              <a:ext uri="{FF2B5EF4-FFF2-40B4-BE49-F238E27FC236}">
                <a16:creationId xmlns:a16="http://schemas.microsoft.com/office/drawing/2014/main" id="{7A69F5B1-4212-0101-DF50-390E6757CFF7}"/>
              </a:ext>
            </a:extLst>
          </p:cNvPr>
          <p:cNvSpPr txBox="1"/>
          <p:nvPr/>
        </p:nvSpPr>
        <p:spPr>
          <a:xfrm>
            <a:off x="550974" y="3541610"/>
            <a:ext cx="8356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35" dirty="0">
                <a:solidFill>
                  <a:srgbClr val="FF0000"/>
                </a:solidFill>
                <a:latin typeface="Calibri"/>
                <a:cs typeface="Calibri"/>
              </a:rPr>
              <a:t>*</a:t>
            </a:r>
            <a:r>
              <a:rPr sz="2800" b="1" i="1" spc="-3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800" b="1" i="1" spc="-4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800" b="1" i="1" spc="20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2800" b="1" i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56D0F135-3B4F-C8CA-96A8-AFC59CCEAA70}"/>
              </a:ext>
            </a:extLst>
          </p:cNvPr>
          <p:cNvSpPr txBox="1"/>
          <p:nvPr/>
        </p:nvSpPr>
        <p:spPr>
          <a:xfrm>
            <a:off x="5346247" y="4543104"/>
            <a:ext cx="201694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35" dirty="0">
                <a:solidFill>
                  <a:srgbClr val="FF0000"/>
                </a:solidFill>
                <a:latin typeface="Calibri"/>
                <a:cs typeface="Calibri"/>
              </a:rPr>
              <a:t>*</a:t>
            </a:r>
            <a:r>
              <a:rPr sz="2800" b="1" i="1" spc="-3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lang="it-IT" sz="2800" b="1" i="1" spc="-25" dirty="0">
                <a:solidFill>
                  <a:srgbClr val="FF0000"/>
                </a:solidFill>
                <a:latin typeface="Calibri"/>
                <a:cs typeface="Calibri"/>
              </a:rPr>
              <a:t> bco01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" name="object 17">
            <a:extLst>
              <a:ext uri="{FF2B5EF4-FFF2-40B4-BE49-F238E27FC236}">
                <a16:creationId xmlns:a16="http://schemas.microsoft.com/office/drawing/2014/main" id="{C827A507-E0A3-2BB9-183C-BCA9A00F5B09}"/>
              </a:ext>
            </a:extLst>
          </p:cNvPr>
          <p:cNvSpPr txBox="1"/>
          <p:nvPr/>
        </p:nvSpPr>
        <p:spPr>
          <a:xfrm>
            <a:off x="968804" y="1839903"/>
            <a:ext cx="328739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5814" marR="5080" indent="-691515">
              <a:lnSpc>
                <a:spcPct val="100000"/>
              </a:lnSpc>
              <a:spcBef>
                <a:spcPts val="100"/>
              </a:spcBef>
            </a:pPr>
            <a:r>
              <a:rPr sz="2800" i="1" spc="-25" dirty="0">
                <a:latin typeface="Calibri"/>
                <a:cs typeface="Calibri"/>
              </a:rPr>
              <a:t>C</a:t>
            </a:r>
            <a:r>
              <a:rPr sz="2800" i="1" dirty="0">
                <a:latin typeface="Calibri"/>
                <a:cs typeface="Calibri"/>
              </a:rPr>
              <a:t>o</a:t>
            </a:r>
            <a:r>
              <a:rPr sz="2800" i="1" spc="25" dirty="0">
                <a:latin typeface="Calibri"/>
                <a:cs typeface="Calibri"/>
              </a:rPr>
              <a:t>m</a:t>
            </a:r>
            <a:r>
              <a:rPr sz="2800" i="1" spc="-5" dirty="0">
                <a:latin typeface="Calibri"/>
                <a:cs typeface="Calibri"/>
              </a:rPr>
              <a:t>pu</a:t>
            </a:r>
            <a:r>
              <a:rPr sz="2800" i="1" spc="20" dirty="0">
                <a:latin typeface="Calibri"/>
                <a:cs typeface="Calibri"/>
              </a:rPr>
              <a:t>t</a:t>
            </a:r>
            <a:r>
              <a:rPr sz="2800" i="1" spc="-5" dirty="0">
                <a:latin typeface="Calibri"/>
                <a:cs typeface="Calibri"/>
              </a:rPr>
              <a:t>a</a:t>
            </a:r>
            <a:r>
              <a:rPr sz="2800" i="1" spc="20" dirty="0">
                <a:latin typeface="Calibri"/>
                <a:cs typeface="Calibri"/>
              </a:rPr>
              <a:t>t</a:t>
            </a:r>
            <a:r>
              <a:rPr sz="2800" i="1" spc="-5" dirty="0">
                <a:latin typeface="Calibri"/>
                <a:cs typeface="Calibri"/>
              </a:rPr>
              <a:t>i</a:t>
            </a:r>
            <a:r>
              <a:rPr sz="2800" i="1" dirty="0">
                <a:latin typeface="Calibri"/>
                <a:cs typeface="Calibri"/>
              </a:rPr>
              <a:t>on  </a:t>
            </a:r>
            <a:r>
              <a:rPr sz="2800" i="1" spc="5" dirty="0">
                <a:latin typeface="Calibri"/>
                <a:cs typeface="Calibri"/>
              </a:rPr>
              <a:t>Log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6" name="object 20">
            <a:extLst>
              <a:ext uri="{FF2B5EF4-FFF2-40B4-BE49-F238E27FC236}">
                <a16:creationId xmlns:a16="http://schemas.microsoft.com/office/drawing/2014/main" id="{C755CDA0-000B-376F-8CD5-A731A46ACCE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3220" y="1528285"/>
            <a:ext cx="3230879" cy="25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25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I find them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98D2ED14-2E74-8F1E-B532-03167D457D1D}"/>
              </a:ext>
            </a:extLst>
          </p:cNvPr>
          <p:cNvSpPr/>
          <p:nvPr/>
        </p:nvSpPr>
        <p:spPr>
          <a:xfrm>
            <a:off x="2891496" y="3973637"/>
            <a:ext cx="527986" cy="625603"/>
          </a:xfrm>
          <a:custGeom>
            <a:avLst/>
            <a:gdLst/>
            <a:ahLst/>
            <a:cxnLst/>
            <a:rect l="l" t="t" r="r" b="b"/>
            <a:pathLst>
              <a:path w="734060" h="946785">
                <a:moveTo>
                  <a:pt x="733714" y="946681"/>
                </a:moveTo>
                <a:lnTo>
                  <a:pt x="0" y="946681"/>
                </a:lnTo>
                <a:lnTo>
                  <a:pt x="0" y="0"/>
                </a:lnTo>
                <a:lnTo>
                  <a:pt x="473363" y="0"/>
                </a:lnTo>
                <a:lnTo>
                  <a:pt x="544368" y="71001"/>
                </a:lnTo>
                <a:lnTo>
                  <a:pt x="71004" y="71001"/>
                </a:lnTo>
                <a:lnTo>
                  <a:pt x="71004" y="875680"/>
                </a:lnTo>
                <a:lnTo>
                  <a:pt x="733714" y="875680"/>
                </a:lnTo>
                <a:lnTo>
                  <a:pt x="733714" y="946681"/>
                </a:lnTo>
                <a:close/>
              </a:path>
              <a:path w="734060" h="946785">
                <a:moveTo>
                  <a:pt x="733714" y="875680"/>
                </a:moveTo>
                <a:lnTo>
                  <a:pt x="662709" y="875680"/>
                </a:lnTo>
                <a:lnTo>
                  <a:pt x="662709" y="319504"/>
                </a:lnTo>
                <a:lnTo>
                  <a:pt x="402359" y="319504"/>
                </a:lnTo>
                <a:lnTo>
                  <a:pt x="402359" y="71001"/>
                </a:lnTo>
                <a:lnTo>
                  <a:pt x="544368" y="71001"/>
                </a:lnTo>
                <a:lnTo>
                  <a:pt x="573953" y="100584"/>
                </a:lnTo>
                <a:lnTo>
                  <a:pt x="473363" y="100584"/>
                </a:lnTo>
                <a:lnTo>
                  <a:pt x="473363" y="248503"/>
                </a:lnTo>
                <a:lnTo>
                  <a:pt x="721880" y="248503"/>
                </a:lnTo>
                <a:lnTo>
                  <a:pt x="733714" y="260337"/>
                </a:lnTo>
                <a:lnTo>
                  <a:pt x="733714" y="875680"/>
                </a:lnTo>
                <a:close/>
              </a:path>
              <a:path w="734060" h="946785">
                <a:moveTo>
                  <a:pt x="721880" y="248503"/>
                </a:moveTo>
                <a:lnTo>
                  <a:pt x="621302" y="248503"/>
                </a:lnTo>
                <a:lnTo>
                  <a:pt x="473363" y="100584"/>
                </a:lnTo>
                <a:lnTo>
                  <a:pt x="573953" y="100584"/>
                </a:lnTo>
                <a:lnTo>
                  <a:pt x="721880" y="2485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CD8AC0EF-8C2D-BC25-2E74-DFCF7B59039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39479"/>
            <a:ext cx="8229600" cy="234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02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output interval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98D2ED14-2E74-8F1E-B532-03167D457D1D}"/>
              </a:ext>
            </a:extLst>
          </p:cNvPr>
          <p:cNvSpPr/>
          <p:nvPr/>
        </p:nvSpPr>
        <p:spPr>
          <a:xfrm>
            <a:off x="2891496" y="3973637"/>
            <a:ext cx="527986" cy="625603"/>
          </a:xfrm>
          <a:custGeom>
            <a:avLst/>
            <a:gdLst/>
            <a:ahLst/>
            <a:cxnLst/>
            <a:rect l="l" t="t" r="r" b="b"/>
            <a:pathLst>
              <a:path w="734060" h="946785">
                <a:moveTo>
                  <a:pt x="733714" y="946681"/>
                </a:moveTo>
                <a:lnTo>
                  <a:pt x="0" y="946681"/>
                </a:lnTo>
                <a:lnTo>
                  <a:pt x="0" y="0"/>
                </a:lnTo>
                <a:lnTo>
                  <a:pt x="473363" y="0"/>
                </a:lnTo>
                <a:lnTo>
                  <a:pt x="544368" y="71001"/>
                </a:lnTo>
                <a:lnTo>
                  <a:pt x="71004" y="71001"/>
                </a:lnTo>
                <a:lnTo>
                  <a:pt x="71004" y="875680"/>
                </a:lnTo>
                <a:lnTo>
                  <a:pt x="733714" y="875680"/>
                </a:lnTo>
                <a:lnTo>
                  <a:pt x="733714" y="946681"/>
                </a:lnTo>
                <a:close/>
              </a:path>
              <a:path w="734060" h="946785">
                <a:moveTo>
                  <a:pt x="733714" y="875680"/>
                </a:moveTo>
                <a:lnTo>
                  <a:pt x="662709" y="875680"/>
                </a:lnTo>
                <a:lnTo>
                  <a:pt x="662709" y="319504"/>
                </a:lnTo>
                <a:lnTo>
                  <a:pt x="402359" y="319504"/>
                </a:lnTo>
                <a:lnTo>
                  <a:pt x="402359" y="71001"/>
                </a:lnTo>
                <a:lnTo>
                  <a:pt x="544368" y="71001"/>
                </a:lnTo>
                <a:lnTo>
                  <a:pt x="573953" y="100584"/>
                </a:lnTo>
                <a:lnTo>
                  <a:pt x="473363" y="100584"/>
                </a:lnTo>
                <a:lnTo>
                  <a:pt x="473363" y="248503"/>
                </a:lnTo>
                <a:lnTo>
                  <a:pt x="721880" y="248503"/>
                </a:lnTo>
                <a:lnTo>
                  <a:pt x="733714" y="260337"/>
                </a:lnTo>
                <a:lnTo>
                  <a:pt x="733714" y="875680"/>
                </a:lnTo>
                <a:close/>
              </a:path>
              <a:path w="734060" h="946785">
                <a:moveTo>
                  <a:pt x="721880" y="248503"/>
                </a:moveTo>
                <a:lnTo>
                  <a:pt x="621302" y="248503"/>
                </a:lnTo>
                <a:lnTo>
                  <a:pt x="473363" y="100584"/>
                </a:lnTo>
                <a:lnTo>
                  <a:pt x="573953" y="100584"/>
                </a:lnTo>
                <a:lnTo>
                  <a:pt x="721880" y="2485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59E4A250-CE7C-8654-6328-7E57E9141232}"/>
              </a:ext>
            </a:extLst>
          </p:cNvPr>
          <p:cNvGrpSpPr/>
          <p:nvPr/>
        </p:nvGrpSpPr>
        <p:grpSpPr>
          <a:xfrm>
            <a:off x="117483" y="1269846"/>
            <a:ext cx="4585146" cy="3779157"/>
            <a:chOff x="294640" y="1686572"/>
            <a:chExt cx="4876800" cy="4470400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A5B3B314-C839-88AE-F8B8-391E4694D77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640" y="1686572"/>
              <a:ext cx="4876787" cy="4470387"/>
            </a:xfrm>
            <a:prstGeom prst="rect">
              <a:avLst/>
            </a:prstGeom>
          </p:spPr>
        </p:pic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06B5C7CC-43B4-597E-C7F5-84E7189CF912}"/>
                </a:ext>
              </a:extLst>
            </p:cNvPr>
            <p:cNvSpPr/>
            <p:nvPr/>
          </p:nvSpPr>
          <p:spPr>
            <a:xfrm>
              <a:off x="1438398" y="3731461"/>
              <a:ext cx="1283335" cy="1125220"/>
            </a:xfrm>
            <a:custGeom>
              <a:avLst/>
              <a:gdLst/>
              <a:ahLst/>
              <a:cxnLst/>
              <a:rect l="l" t="t" r="r" b="b"/>
              <a:pathLst>
                <a:path w="1283335" h="1125220">
                  <a:moveTo>
                    <a:pt x="0" y="0"/>
                  </a:moveTo>
                  <a:lnTo>
                    <a:pt x="1283182" y="1124864"/>
                  </a:lnTo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2FC21147-DE19-2842-7830-F39FD993EBE0}"/>
                </a:ext>
              </a:extLst>
            </p:cNvPr>
            <p:cNvSpPr/>
            <p:nvPr/>
          </p:nvSpPr>
          <p:spPr>
            <a:xfrm>
              <a:off x="1330947" y="3637279"/>
              <a:ext cx="1498600" cy="1313815"/>
            </a:xfrm>
            <a:custGeom>
              <a:avLst/>
              <a:gdLst/>
              <a:ahLst/>
              <a:cxnLst/>
              <a:rect l="l" t="t" r="r" b="b"/>
              <a:pathLst>
                <a:path w="1498600" h="1313814">
                  <a:moveTo>
                    <a:pt x="185445" y="48552"/>
                  </a:moveTo>
                  <a:lnTo>
                    <a:pt x="0" y="0"/>
                  </a:lnTo>
                  <a:lnTo>
                    <a:pt x="72428" y="177482"/>
                  </a:lnTo>
                  <a:lnTo>
                    <a:pt x="185445" y="48552"/>
                  </a:lnTo>
                  <a:close/>
                </a:path>
                <a:path w="1498600" h="1313814">
                  <a:moveTo>
                    <a:pt x="1498066" y="1313243"/>
                  </a:moveTo>
                  <a:lnTo>
                    <a:pt x="1425663" y="1135761"/>
                  </a:lnTo>
                  <a:lnTo>
                    <a:pt x="1312633" y="1264678"/>
                  </a:lnTo>
                  <a:lnTo>
                    <a:pt x="1498066" y="131324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7">
            <a:extLst>
              <a:ext uri="{FF2B5EF4-FFF2-40B4-BE49-F238E27FC236}">
                <a16:creationId xmlns:a16="http://schemas.microsoft.com/office/drawing/2014/main" id="{E727546C-0AF6-80DC-D972-D40A08844C33}"/>
              </a:ext>
            </a:extLst>
          </p:cNvPr>
          <p:cNvSpPr txBox="1"/>
          <p:nvPr/>
        </p:nvSpPr>
        <p:spPr>
          <a:xfrm>
            <a:off x="4818731" y="1423694"/>
            <a:ext cx="4928505" cy="34714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5745" indent="-233679">
              <a:lnSpc>
                <a:spcPct val="100000"/>
              </a:lnSpc>
              <a:spcBef>
                <a:spcPts val="90"/>
              </a:spcBef>
              <a:buFont typeface="Wingdings"/>
              <a:buChar char=""/>
              <a:tabLst>
                <a:tab pos="246379" algn="l"/>
              </a:tabLst>
            </a:pPr>
            <a:r>
              <a:rPr sz="2400" spc="-15" dirty="0">
                <a:latin typeface="Calibri"/>
                <a:cs typeface="Calibri"/>
              </a:rPr>
              <a:t>Must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be:</a:t>
            </a:r>
            <a:endParaRPr sz="2400" dirty="0">
              <a:latin typeface="Calibri"/>
              <a:cs typeface="Calibri"/>
            </a:endParaRPr>
          </a:p>
          <a:p>
            <a:pPr marL="703580" lvl="1" indent="-2343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704215" algn="l"/>
              </a:tabLst>
            </a:pPr>
            <a:r>
              <a:rPr sz="2000" dirty="0">
                <a:latin typeface="Calibri"/>
                <a:cs typeface="Calibri"/>
              </a:rPr>
              <a:t>G</a:t>
            </a:r>
            <a:r>
              <a:rPr sz="2000" spc="30" dirty="0">
                <a:latin typeface="Calibri"/>
                <a:cs typeface="Calibri"/>
              </a:rPr>
              <a:t>r</a:t>
            </a:r>
            <a:r>
              <a:rPr sz="2000" spc="-40" dirty="0">
                <a:latin typeface="Calibri"/>
                <a:cs typeface="Calibri"/>
              </a:rPr>
              <a:t>e</a:t>
            </a:r>
            <a:r>
              <a:rPr sz="2000" spc="1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4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r</a:t>
            </a:r>
            <a:r>
              <a:rPr sz="2000" spc="-24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40" dirty="0">
                <a:latin typeface="Calibri"/>
                <a:cs typeface="Calibri"/>
              </a:rPr>
              <a:t>h</a:t>
            </a:r>
            <a:r>
              <a:rPr sz="2000" spc="1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n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spc="-45" dirty="0">
                <a:latin typeface="Calibri"/>
                <a:cs typeface="Calibri"/>
              </a:rPr>
              <a:t>o</a:t>
            </a:r>
            <a:r>
              <a:rPr sz="2000" spc="-40" dirty="0">
                <a:latin typeface="Calibri"/>
                <a:cs typeface="Calibri"/>
              </a:rPr>
              <a:t>mpu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1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30" dirty="0">
                <a:latin typeface="Calibri"/>
                <a:cs typeface="Calibri"/>
              </a:rPr>
              <a:t>i</a:t>
            </a:r>
            <a:r>
              <a:rPr sz="2000" spc="-4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n</a:t>
            </a:r>
            <a:r>
              <a:rPr sz="2000" spc="-15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30" dirty="0">
                <a:latin typeface="Calibri"/>
                <a:cs typeface="Calibri"/>
              </a:rPr>
              <a:t>i</a:t>
            </a:r>
            <a:r>
              <a:rPr sz="2000" spc="-40" dirty="0">
                <a:latin typeface="Calibri"/>
                <a:cs typeface="Calibri"/>
              </a:rPr>
              <a:t>me</a:t>
            </a:r>
            <a:r>
              <a:rPr sz="2000" dirty="0">
                <a:latin typeface="Calibri"/>
                <a:cs typeface="Calibri"/>
              </a:rPr>
              <a:t>s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4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p</a:t>
            </a:r>
            <a:endParaRPr sz="2000" dirty="0">
              <a:latin typeface="Calibri"/>
              <a:cs typeface="Calibri"/>
            </a:endParaRPr>
          </a:p>
          <a:p>
            <a:pPr marL="703580" lvl="1" indent="-234315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704215" algn="l"/>
              </a:tabLst>
            </a:pPr>
            <a:r>
              <a:rPr sz="2000" spc="-35" dirty="0">
                <a:latin typeface="Calibri"/>
                <a:cs typeface="Calibri"/>
              </a:rPr>
              <a:t>D</a:t>
            </a:r>
            <a:r>
              <a:rPr sz="2000" spc="25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v</a:t>
            </a:r>
            <a:r>
              <a:rPr sz="2000" spc="25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s</a:t>
            </a:r>
            <a:r>
              <a:rPr sz="2000" spc="25" dirty="0">
                <a:latin typeface="Calibri"/>
                <a:cs typeface="Calibri"/>
              </a:rPr>
              <a:t>i</a:t>
            </a:r>
            <a:r>
              <a:rPr sz="2000" spc="-40" dirty="0">
                <a:latin typeface="Calibri"/>
                <a:cs typeface="Calibri"/>
              </a:rPr>
              <a:t>b</a:t>
            </a:r>
            <a:r>
              <a:rPr sz="2000" spc="25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235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b</a:t>
            </a:r>
            <a:r>
              <a:rPr sz="2000" spc="-5" dirty="0">
                <a:latin typeface="Calibri"/>
                <a:cs typeface="Calibri"/>
              </a:rPr>
              <a:t>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spc="-45" dirty="0">
                <a:latin typeface="Calibri"/>
                <a:cs typeface="Calibri"/>
              </a:rPr>
              <a:t>o</a:t>
            </a:r>
            <a:r>
              <a:rPr sz="2000" spc="-40" dirty="0">
                <a:latin typeface="Calibri"/>
                <a:cs typeface="Calibri"/>
              </a:rPr>
              <a:t>mpu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spc="1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spc="25" dirty="0">
                <a:latin typeface="Calibri"/>
                <a:cs typeface="Calibri"/>
              </a:rPr>
              <a:t>i</a:t>
            </a:r>
            <a:r>
              <a:rPr sz="2000" spc="-4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n</a:t>
            </a:r>
            <a:r>
              <a:rPr sz="2000" spc="-229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spc="25" dirty="0">
                <a:latin typeface="Calibri"/>
                <a:cs typeface="Calibri"/>
              </a:rPr>
              <a:t>i</a:t>
            </a:r>
            <a:r>
              <a:rPr sz="2000" spc="-45" dirty="0">
                <a:latin typeface="Calibri"/>
                <a:cs typeface="Calibri"/>
              </a:rPr>
              <a:t>me</a:t>
            </a:r>
            <a:r>
              <a:rPr sz="200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spc="-4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p</a:t>
            </a:r>
            <a:endParaRPr sz="2000" dirty="0">
              <a:latin typeface="Calibri"/>
              <a:cs typeface="Calibri"/>
            </a:endParaRPr>
          </a:p>
          <a:p>
            <a:pPr marL="245745" marR="957580" indent="-246379" algn="r">
              <a:lnSpc>
                <a:spcPct val="100000"/>
              </a:lnSpc>
              <a:spcBef>
                <a:spcPts val="500"/>
              </a:spcBef>
              <a:buFont typeface="Wingdings"/>
              <a:buChar char=""/>
              <a:tabLst>
                <a:tab pos="246379" algn="l"/>
              </a:tabLst>
            </a:pPr>
            <a:r>
              <a:rPr sz="2400" spc="15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d</a:t>
            </a:r>
            <a:r>
              <a:rPr sz="2400" spc="-11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g</a:t>
            </a:r>
            <a:r>
              <a:rPr sz="2400" spc="-10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ph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u</a:t>
            </a:r>
            <a:r>
              <a:rPr sz="2400" spc="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put</a:t>
            </a:r>
            <a:r>
              <a:rPr sz="2400" spc="-190" dirty="0">
                <a:latin typeface="Calibri"/>
                <a:cs typeface="Calibri"/>
              </a:rPr>
              <a:t> </a:t>
            </a:r>
            <a:r>
              <a:rPr sz="2400" spc="2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n</a:t>
            </a:r>
            <a:r>
              <a:rPr sz="2400" spc="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r</a:t>
            </a:r>
            <a:r>
              <a:rPr sz="2400" spc="-100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endParaRPr sz="2400" dirty="0">
              <a:latin typeface="Calibri"/>
              <a:cs typeface="Calibri"/>
            </a:endParaRPr>
          </a:p>
          <a:p>
            <a:pPr marL="234315" marR="957580" lvl="1" indent="-234315" algn="r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234315" algn="l"/>
              </a:tabLst>
            </a:pP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spc="10" dirty="0">
                <a:latin typeface="Calibri"/>
                <a:cs typeface="Calibri"/>
              </a:rPr>
              <a:t>a</a:t>
            </a:r>
            <a:r>
              <a:rPr sz="2000" spc="30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55" dirty="0">
                <a:latin typeface="Calibri"/>
                <a:cs typeface="Calibri"/>
              </a:rPr>
              <a:t> </a:t>
            </a:r>
            <a:r>
              <a:rPr sz="2000" spc="1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d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F</a:t>
            </a:r>
            <a:r>
              <a:rPr sz="2000" spc="25" dirty="0">
                <a:latin typeface="Calibri"/>
                <a:cs typeface="Calibri"/>
              </a:rPr>
              <a:t>l</a:t>
            </a:r>
            <a:r>
              <a:rPr sz="2000" spc="-4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w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25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y</a:t>
            </a:r>
            <a:r>
              <a:rPr sz="2000" spc="-40" dirty="0">
                <a:latin typeface="Calibri"/>
                <a:cs typeface="Calibri"/>
              </a:rPr>
              <a:t>d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45" dirty="0">
                <a:latin typeface="Calibri"/>
                <a:cs typeface="Calibri"/>
              </a:rPr>
              <a:t>o</a:t>
            </a:r>
            <a:r>
              <a:rPr sz="2000" spc="30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1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phs</a:t>
            </a:r>
            <a:endParaRPr sz="2000" dirty="0">
              <a:latin typeface="Calibri"/>
              <a:cs typeface="Calibri"/>
            </a:endParaRPr>
          </a:p>
          <a:p>
            <a:pPr marL="245745" indent="-233679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246379" algn="l"/>
              </a:tabLst>
            </a:pPr>
            <a:r>
              <a:rPr sz="2400" spc="-4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15" dirty="0">
                <a:latin typeface="Calibri"/>
                <a:cs typeface="Calibri"/>
              </a:rPr>
              <a:t>il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d</a:t>
            </a:r>
            <a:r>
              <a:rPr sz="2400" spc="-29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u</a:t>
            </a:r>
            <a:r>
              <a:rPr sz="2400" spc="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put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2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n</a:t>
            </a:r>
            <a:r>
              <a:rPr sz="2400" spc="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r</a:t>
            </a:r>
            <a:r>
              <a:rPr sz="2400" spc="-100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endParaRPr sz="2400" dirty="0">
              <a:latin typeface="Calibri"/>
              <a:cs typeface="Calibri"/>
            </a:endParaRPr>
          </a:p>
          <a:p>
            <a:pPr marL="703580" lvl="1" indent="-2343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704215" algn="l"/>
              </a:tabLst>
            </a:pPr>
            <a:r>
              <a:rPr sz="2000" spc="-95" dirty="0">
                <a:latin typeface="Calibri"/>
                <a:cs typeface="Calibri"/>
              </a:rPr>
              <a:t>P</a:t>
            </a:r>
            <a:r>
              <a:rPr sz="2000" spc="-4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s</a:t>
            </a:r>
            <a:r>
              <a:rPr sz="2000" spc="-15" dirty="0">
                <a:latin typeface="Calibri"/>
                <a:cs typeface="Calibri"/>
              </a:rPr>
              <a:t>t-P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45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spc="-4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ss</a:t>
            </a:r>
            <a:r>
              <a:rPr sz="2000" spc="-45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r</a:t>
            </a:r>
            <a:endParaRPr sz="2000" dirty="0">
              <a:latin typeface="Calibri"/>
              <a:cs typeface="Calibri"/>
            </a:endParaRPr>
          </a:p>
          <a:p>
            <a:pPr marL="245745" indent="-233679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246379" algn="l"/>
              </a:tabLst>
            </a:pPr>
            <a:r>
              <a:rPr sz="2400" spc="-15" dirty="0">
                <a:latin typeface="Calibri"/>
                <a:cs typeface="Calibri"/>
              </a:rPr>
              <a:t>Mapping</a:t>
            </a:r>
            <a:endParaRPr sz="2400" dirty="0">
              <a:latin typeface="Calibri"/>
              <a:cs typeface="Calibri"/>
            </a:endParaRPr>
          </a:p>
          <a:p>
            <a:pPr marL="703580" lvl="1" indent="-234315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704215" algn="l"/>
              </a:tabLst>
            </a:pPr>
            <a:r>
              <a:rPr sz="2000" spc="-10" dirty="0">
                <a:latin typeface="Calibri"/>
                <a:cs typeface="Calibri"/>
              </a:rPr>
              <a:t>RAS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Mapper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366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output interval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98D2ED14-2E74-8F1E-B532-03167D457D1D}"/>
              </a:ext>
            </a:extLst>
          </p:cNvPr>
          <p:cNvSpPr/>
          <p:nvPr/>
        </p:nvSpPr>
        <p:spPr>
          <a:xfrm>
            <a:off x="2891496" y="3973637"/>
            <a:ext cx="527986" cy="625603"/>
          </a:xfrm>
          <a:custGeom>
            <a:avLst/>
            <a:gdLst/>
            <a:ahLst/>
            <a:cxnLst/>
            <a:rect l="l" t="t" r="r" b="b"/>
            <a:pathLst>
              <a:path w="734060" h="946785">
                <a:moveTo>
                  <a:pt x="733714" y="946681"/>
                </a:moveTo>
                <a:lnTo>
                  <a:pt x="0" y="946681"/>
                </a:lnTo>
                <a:lnTo>
                  <a:pt x="0" y="0"/>
                </a:lnTo>
                <a:lnTo>
                  <a:pt x="473363" y="0"/>
                </a:lnTo>
                <a:lnTo>
                  <a:pt x="544368" y="71001"/>
                </a:lnTo>
                <a:lnTo>
                  <a:pt x="71004" y="71001"/>
                </a:lnTo>
                <a:lnTo>
                  <a:pt x="71004" y="875680"/>
                </a:lnTo>
                <a:lnTo>
                  <a:pt x="733714" y="875680"/>
                </a:lnTo>
                <a:lnTo>
                  <a:pt x="733714" y="946681"/>
                </a:lnTo>
                <a:close/>
              </a:path>
              <a:path w="734060" h="946785">
                <a:moveTo>
                  <a:pt x="733714" y="875680"/>
                </a:moveTo>
                <a:lnTo>
                  <a:pt x="662709" y="875680"/>
                </a:lnTo>
                <a:lnTo>
                  <a:pt x="662709" y="319504"/>
                </a:lnTo>
                <a:lnTo>
                  <a:pt x="402359" y="319504"/>
                </a:lnTo>
                <a:lnTo>
                  <a:pt x="402359" y="71001"/>
                </a:lnTo>
                <a:lnTo>
                  <a:pt x="544368" y="71001"/>
                </a:lnTo>
                <a:lnTo>
                  <a:pt x="573953" y="100584"/>
                </a:lnTo>
                <a:lnTo>
                  <a:pt x="473363" y="100584"/>
                </a:lnTo>
                <a:lnTo>
                  <a:pt x="473363" y="248503"/>
                </a:lnTo>
                <a:lnTo>
                  <a:pt x="721880" y="248503"/>
                </a:lnTo>
                <a:lnTo>
                  <a:pt x="733714" y="260337"/>
                </a:lnTo>
                <a:lnTo>
                  <a:pt x="733714" y="875680"/>
                </a:lnTo>
                <a:close/>
              </a:path>
              <a:path w="734060" h="946785">
                <a:moveTo>
                  <a:pt x="721880" y="248503"/>
                </a:moveTo>
                <a:lnTo>
                  <a:pt x="621302" y="248503"/>
                </a:lnTo>
                <a:lnTo>
                  <a:pt x="473363" y="100584"/>
                </a:lnTo>
                <a:lnTo>
                  <a:pt x="573953" y="100584"/>
                </a:lnTo>
                <a:lnTo>
                  <a:pt x="721880" y="2485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958983E-BBAC-28A0-E661-E96BC5DDCE1E}"/>
              </a:ext>
            </a:extLst>
          </p:cNvPr>
          <p:cNvSpPr txBox="1"/>
          <p:nvPr/>
        </p:nvSpPr>
        <p:spPr>
          <a:xfrm>
            <a:off x="321853" y="1394460"/>
            <a:ext cx="3686175" cy="2911053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5745" indent="-233679">
              <a:lnSpc>
                <a:spcPct val="100000"/>
              </a:lnSpc>
              <a:spcBef>
                <a:spcPts val="380"/>
              </a:spcBef>
              <a:buFont typeface="Wingdings"/>
              <a:buChar char=""/>
              <a:tabLst>
                <a:tab pos="246379" algn="l"/>
              </a:tabLst>
            </a:pPr>
            <a:r>
              <a:rPr sz="2000" spc="-95" dirty="0">
                <a:latin typeface="Calibri"/>
                <a:cs typeface="Calibri"/>
              </a:rPr>
              <a:t>Too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coarse</a:t>
            </a:r>
            <a:endParaRPr sz="2000" dirty="0">
              <a:latin typeface="Calibri"/>
              <a:cs typeface="Calibri"/>
            </a:endParaRPr>
          </a:p>
          <a:p>
            <a:pPr marL="703580" lvl="1" indent="-23431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03580" algn="l"/>
                <a:tab pos="704215" algn="l"/>
              </a:tabLst>
            </a:pPr>
            <a:r>
              <a:rPr spc="10" dirty="0">
                <a:latin typeface="Calibri"/>
                <a:cs typeface="Calibri"/>
              </a:rPr>
              <a:t>Miss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peaks</a:t>
            </a:r>
          </a:p>
          <a:p>
            <a:pPr marL="703580" lvl="1" indent="-234315">
              <a:lnSpc>
                <a:spcPct val="100000"/>
              </a:lnSpc>
              <a:spcBef>
                <a:spcPts val="160"/>
              </a:spcBef>
              <a:buFont typeface="Arial"/>
              <a:buChar char="•"/>
              <a:tabLst>
                <a:tab pos="703580" algn="l"/>
                <a:tab pos="704215" algn="l"/>
              </a:tabLst>
            </a:pPr>
            <a:r>
              <a:rPr spc="5" dirty="0">
                <a:latin typeface="Calibri"/>
                <a:cs typeface="Calibri"/>
              </a:rPr>
              <a:t>Blocky</a:t>
            </a:r>
            <a:r>
              <a:rPr spc="-12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hydrographs</a:t>
            </a:r>
            <a:endParaRPr dirty="0">
              <a:latin typeface="Calibri"/>
              <a:cs typeface="Calibri"/>
            </a:endParaRPr>
          </a:p>
          <a:p>
            <a:pPr marL="703580" lvl="1" indent="-23431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03580" algn="l"/>
                <a:tab pos="704215" algn="l"/>
              </a:tabLst>
            </a:pPr>
            <a:r>
              <a:rPr spc="-20" dirty="0">
                <a:latin typeface="Calibri"/>
                <a:cs typeface="Calibri"/>
              </a:rPr>
              <a:t>Rough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animations</a:t>
            </a:r>
            <a:endParaRPr dirty="0">
              <a:latin typeface="Calibri"/>
              <a:cs typeface="Calibri"/>
            </a:endParaRPr>
          </a:p>
          <a:p>
            <a:pPr marL="703580" lvl="1" indent="-234950">
              <a:lnSpc>
                <a:spcPct val="100000"/>
              </a:lnSpc>
              <a:spcBef>
                <a:spcPts val="160"/>
              </a:spcBef>
              <a:buFont typeface="Arial"/>
              <a:buChar char="•"/>
              <a:tabLst>
                <a:tab pos="703580" algn="l"/>
                <a:tab pos="704215" algn="l"/>
              </a:tabLst>
            </a:pPr>
            <a:r>
              <a:rPr spc="-20" dirty="0">
                <a:latin typeface="Calibri"/>
                <a:cs typeface="Calibri"/>
              </a:rPr>
              <a:t>Bad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for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troubleshooting</a:t>
            </a:r>
            <a:endParaRPr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Arial"/>
              <a:buChar char="•"/>
            </a:pPr>
            <a:endParaRPr sz="2400" dirty="0">
              <a:latin typeface="Calibri"/>
              <a:cs typeface="Calibri"/>
            </a:endParaRPr>
          </a:p>
          <a:p>
            <a:pPr marL="245745" indent="-233679">
              <a:lnSpc>
                <a:spcPct val="100000"/>
              </a:lnSpc>
              <a:buFont typeface="Wingdings"/>
              <a:buChar char=""/>
              <a:tabLst>
                <a:tab pos="246379" algn="l"/>
              </a:tabLst>
            </a:pPr>
            <a:r>
              <a:rPr sz="2000" spc="-95" dirty="0">
                <a:latin typeface="Calibri"/>
                <a:cs typeface="Calibri"/>
              </a:rPr>
              <a:t>Too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fine</a:t>
            </a:r>
            <a:endParaRPr sz="2000" dirty="0">
              <a:latin typeface="Calibri"/>
              <a:cs typeface="Calibri"/>
            </a:endParaRPr>
          </a:p>
          <a:p>
            <a:pPr marL="703580" lvl="1" indent="-23431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03580" algn="l"/>
                <a:tab pos="704215" algn="l"/>
              </a:tabLst>
            </a:pPr>
            <a:r>
              <a:rPr spc="30" dirty="0">
                <a:latin typeface="Calibri"/>
                <a:cs typeface="Calibri"/>
              </a:rPr>
              <a:t>L</a:t>
            </a:r>
            <a:r>
              <a:rPr spc="-30" dirty="0">
                <a:latin typeface="Calibri"/>
                <a:cs typeface="Calibri"/>
              </a:rPr>
              <a:t>a</a:t>
            </a:r>
            <a:r>
              <a:rPr spc="-40" dirty="0">
                <a:latin typeface="Calibri"/>
                <a:cs typeface="Calibri"/>
              </a:rPr>
              <a:t>r</a:t>
            </a:r>
            <a:r>
              <a:rPr spc="-10" dirty="0">
                <a:latin typeface="Calibri"/>
                <a:cs typeface="Calibri"/>
              </a:rPr>
              <a:t>g</a:t>
            </a:r>
            <a:r>
              <a:rPr dirty="0">
                <a:latin typeface="Calibri"/>
                <a:cs typeface="Calibri"/>
              </a:rPr>
              <a:t>e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o</a:t>
            </a:r>
            <a:r>
              <a:rPr spc="15" dirty="0">
                <a:latin typeface="Calibri"/>
                <a:cs typeface="Calibri"/>
              </a:rPr>
              <a:t>u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spc="15" dirty="0">
                <a:latin typeface="Calibri"/>
                <a:cs typeface="Calibri"/>
              </a:rPr>
              <a:t>pu</a:t>
            </a:r>
            <a:r>
              <a:rPr dirty="0">
                <a:latin typeface="Calibri"/>
                <a:cs typeface="Calibri"/>
              </a:rPr>
              <a:t>t</a:t>
            </a:r>
            <a:r>
              <a:rPr spc="-15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f</a:t>
            </a:r>
            <a:r>
              <a:rPr spc="5" dirty="0">
                <a:latin typeface="Calibri"/>
                <a:cs typeface="Calibri"/>
              </a:rPr>
              <a:t>ile</a:t>
            </a:r>
            <a:r>
              <a:rPr dirty="0">
                <a:latin typeface="Calibri"/>
                <a:cs typeface="Calibri"/>
              </a:rPr>
              <a:t>s</a:t>
            </a:r>
          </a:p>
          <a:p>
            <a:pPr marL="774700" lvl="1" indent="-3048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74065" algn="l"/>
                <a:tab pos="774700" algn="l"/>
              </a:tabLst>
            </a:pPr>
            <a:r>
              <a:rPr spc="30" dirty="0">
                <a:latin typeface="Calibri"/>
                <a:cs typeface="Calibri"/>
              </a:rPr>
              <a:t>L</a:t>
            </a:r>
            <a:r>
              <a:rPr spc="10" dirty="0">
                <a:latin typeface="Calibri"/>
                <a:cs typeface="Calibri"/>
              </a:rPr>
              <a:t>o</a:t>
            </a:r>
            <a:r>
              <a:rPr spc="15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g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p</a:t>
            </a:r>
            <a:r>
              <a:rPr spc="10" dirty="0">
                <a:latin typeface="Calibri"/>
                <a:cs typeface="Calibri"/>
              </a:rPr>
              <a:t>o</a:t>
            </a:r>
            <a:r>
              <a:rPr spc="20" dirty="0">
                <a:latin typeface="Calibri"/>
                <a:cs typeface="Calibri"/>
              </a:rPr>
              <a:t>s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spc="-15" dirty="0">
                <a:latin typeface="Calibri"/>
                <a:cs typeface="Calibri"/>
              </a:rPr>
              <a:t>-</a:t>
            </a:r>
            <a:r>
              <a:rPr spc="15" dirty="0">
                <a:latin typeface="Calibri"/>
                <a:cs typeface="Calibri"/>
              </a:rPr>
              <a:t>p</a:t>
            </a:r>
            <a:r>
              <a:rPr spc="-40" dirty="0">
                <a:latin typeface="Calibri"/>
                <a:cs typeface="Calibri"/>
              </a:rPr>
              <a:t>r</a:t>
            </a:r>
            <a:r>
              <a:rPr spc="10" dirty="0">
                <a:latin typeface="Calibri"/>
                <a:cs typeface="Calibri"/>
              </a:rPr>
              <a:t>o</a:t>
            </a:r>
            <a:r>
              <a:rPr spc="25" dirty="0">
                <a:latin typeface="Calibri"/>
                <a:cs typeface="Calibri"/>
              </a:rPr>
              <a:t>c</a:t>
            </a:r>
            <a:r>
              <a:rPr spc="5" dirty="0">
                <a:latin typeface="Calibri"/>
                <a:cs typeface="Calibri"/>
              </a:rPr>
              <a:t>e</a:t>
            </a:r>
            <a:r>
              <a:rPr spc="20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s</a:t>
            </a:r>
            <a:r>
              <a:rPr spc="-204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spc="5" dirty="0">
                <a:latin typeface="Calibri"/>
                <a:cs typeface="Calibri"/>
              </a:rPr>
              <a:t>i</a:t>
            </a:r>
            <a:r>
              <a:rPr dirty="0">
                <a:latin typeface="Calibri"/>
                <a:cs typeface="Calibri"/>
              </a:rPr>
              <a:t>me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80F2095A-F3AA-DB9A-7D6F-48473B7A354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4037" y="1490294"/>
            <a:ext cx="4907267" cy="310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1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RASMAPPER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98D2ED14-2E74-8F1E-B532-03167D457D1D}"/>
              </a:ext>
            </a:extLst>
          </p:cNvPr>
          <p:cNvSpPr/>
          <p:nvPr/>
        </p:nvSpPr>
        <p:spPr>
          <a:xfrm>
            <a:off x="2891496" y="3973637"/>
            <a:ext cx="527986" cy="625603"/>
          </a:xfrm>
          <a:custGeom>
            <a:avLst/>
            <a:gdLst/>
            <a:ahLst/>
            <a:cxnLst/>
            <a:rect l="l" t="t" r="r" b="b"/>
            <a:pathLst>
              <a:path w="734060" h="946785">
                <a:moveTo>
                  <a:pt x="733714" y="946681"/>
                </a:moveTo>
                <a:lnTo>
                  <a:pt x="0" y="946681"/>
                </a:lnTo>
                <a:lnTo>
                  <a:pt x="0" y="0"/>
                </a:lnTo>
                <a:lnTo>
                  <a:pt x="473363" y="0"/>
                </a:lnTo>
                <a:lnTo>
                  <a:pt x="544368" y="71001"/>
                </a:lnTo>
                <a:lnTo>
                  <a:pt x="71004" y="71001"/>
                </a:lnTo>
                <a:lnTo>
                  <a:pt x="71004" y="875680"/>
                </a:lnTo>
                <a:lnTo>
                  <a:pt x="733714" y="875680"/>
                </a:lnTo>
                <a:lnTo>
                  <a:pt x="733714" y="946681"/>
                </a:lnTo>
                <a:close/>
              </a:path>
              <a:path w="734060" h="946785">
                <a:moveTo>
                  <a:pt x="733714" y="875680"/>
                </a:moveTo>
                <a:lnTo>
                  <a:pt x="662709" y="875680"/>
                </a:lnTo>
                <a:lnTo>
                  <a:pt x="662709" y="319504"/>
                </a:lnTo>
                <a:lnTo>
                  <a:pt x="402359" y="319504"/>
                </a:lnTo>
                <a:lnTo>
                  <a:pt x="402359" y="71001"/>
                </a:lnTo>
                <a:lnTo>
                  <a:pt x="544368" y="71001"/>
                </a:lnTo>
                <a:lnTo>
                  <a:pt x="573953" y="100584"/>
                </a:lnTo>
                <a:lnTo>
                  <a:pt x="473363" y="100584"/>
                </a:lnTo>
                <a:lnTo>
                  <a:pt x="473363" y="248503"/>
                </a:lnTo>
                <a:lnTo>
                  <a:pt x="721880" y="248503"/>
                </a:lnTo>
                <a:lnTo>
                  <a:pt x="733714" y="260337"/>
                </a:lnTo>
                <a:lnTo>
                  <a:pt x="733714" y="875680"/>
                </a:lnTo>
                <a:close/>
              </a:path>
              <a:path w="734060" h="946785">
                <a:moveTo>
                  <a:pt x="721880" y="248503"/>
                </a:moveTo>
                <a:lnTo>
                  <a:pt x="621302" y="248503"/>
                </a:lnTo>
                <a:lnTo>
                  <a:pt x="473363" y="100584"/>
                </a:lnTo>
                <a:lnTo>
                  <a:pt x="573953" y="100584"/>
                </a:lnTo>
                <a:lnTo>
                  <a:pt x="721880" y="2485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40E53973-DD0F-6C45-D243-68CBD9D36DD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086" y="1788160"/>
            <a:ext cx="7863827" cy="21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89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RASMAPPER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98D2ED14-2E74-8F1E-B532-03167D457D1D}"/>
              </a:ext>
            </a:extLst>
          </p:cNvPr>
          <p:cNvSpPr/>
          <p:nvPr/>
        </p:nvSpPr>
        <p:spPr>
          <a:xfrm>
            <a:off x="2891496" y="3973637"/>
            <a:ext cx="527986" cy="625603"/>
          </a:xfrm>
          <a:custGeom>
            <a:avLst/>
            <a:gdLst/>
            <a:ahLst/>
            <a:cxnLst/>
            <a:rect l="l" t="t" r="r" b="b"/>
            <a:pathLst>
              <a:path w="734060" h="946785">
                <a:moveTo>
                  <a:pt x="733714" y="946681"/>
                </a:moveTo>
                <a:lnTo>
                  <a:pt x="0" y="946681"/>
                </a:lnTo>
                <a:lnTo>
                  <a:pt x="0" y="0"/>
                </a:lnTo>
                <a:lnTo>
                  <a:pt x="473363" y="0"/>
                </a:lnTo>
                <a:lnTo>
                  <a:pt x="544368" y="71001"/>
                </a:lnTo>
                <a:lnTo>
                  <a:pt x="71004" y="71001"/>
                </a:lnTo>
                <a:lnTo>
                  <a:pt x="71004" y="875680"/>
                </a:lnTo>
                <a:lnTo>
                  <a:pt x="733714" y="875680"/>
                </a:lnTo>
                <a:lnTo>
                  <a:pt x="733714" y="946681"/>
                </a:lnTo>
                <a:close/>
              </a:path>
              <a:path w="734060" h="946785">
                <a:moveTo>
                  <a:pt x="733714" y="875680"/>
                </a:moveTo>
                <a:lnTo>
                  <a:pt x="662709" y="875680"/>
                </a:lnTo>
                <a:lnTo>
                  <a:pt x="662709" y="319504"/>
                </a:lnTo>
                <a:lnTo>
                  <a:pt x="402359" y="319504"/>
                </a:lnTo>
                <a:lnTo>
                  <a:pt x="402359" y="71001"/>
                </a:lnTo>
                <a:lnTo>
                  <a:pt x="544368" y="71001"/>
                </a:lnTo>
                <a:lnTo>
                  <a:pt x="573953" y="100584"/>
                </a:lnTo>
                <a:lnTo>
                  <a:pt x="473363" y="100584"/>
                </a:lnTo>
                <a:lnTo>
                  <a:pt x="473363" y="248503"/>
                </a:lnTo>
                <a:lnTo>
                  <a:pt x="721880" y="248503"/>
                </a:lnTo>
                <a:lnTo>
                  <a:pt x="733714" y="260337"/>
                </a:lnTo>
                <a:lnTo>
                  <a:pt x="733714" y="875680"/>
                </a:lnTo>
                <a:close/>
              </a:path>
              <a:path w="734060" h="946785">
                <a:moveTo>
                  <a:pt x="721880" y="248503"/>
                </a:moveTo>
                <a:lnTo>
                  <a:pt x="621302" y="248503"/>
                </a:lnTo>
                <a:lnTo>
                  <a:pt x="473363" y="100584"/>
                </a:lnTo>
                <a:lnTo>
                  <a:pt x="573953" y="100584"/>
                </a:lnTo>
                <a:lnTo>
                  <a:pt x="721880" y="2485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6DDDE7A9-1DC5-0F07-474A-D13FFD9BE51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229" y="1483360"/>
            <a:ext cx="7779658" cy="3349897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4D4AC189-62C6-1DE8-C3C6-A29A0125D604}"/>
              </a:ext>
            </a:extLst>
          </p:cNvPr>
          <p:cNvSpPr txBox="1"/>
          <p:nvPr/>
        </p:nvSpPr>
        <p:spPr>
          <a:xfrm>
            <a:off x="6217920" y="4196079"/>
            <a:ext cx="1828800" cy="283411"/>
          </a:xfrm>
          <a:prstGeom prst="rect">
            <a:avLst/>
          </a:prstGeom>
          <a:solidFill>
            <a:srgbClr val="FF8585">
              <a:alpha val="49804"/>
            </a:srgbClr>
          </a:solidFill>
        </p:spPr>
        <p:txBody>
          <a:bodyPr vert="horz" wrap="square" lIns="0" tIns="36830" rIns="0" bIns="0" rtlCol="0">
            <a:spAutoFit/>
          </a:bodyPr>
          <a:lstStyle/>
          <a:p>
            <a:pPr marL="481965">
              <a:lnSpc>
                <a:spcPct val="100000"/>
              </a:lnSpc>
              <a:spcBef>
                <a:spcPts val="290"/>
              </a:spcBef>
            </a:pPr>
            <a:r>
              <a:rPr sz="1600" b="1" dirty="0">
                <a:latin typeface="Calibri"/>
                <a:cs typeface="Calibri"/>
              </a:rPr>
              <a:t>View</a:t>
            </a:r>
            <a:r>
              <a:rPr sz="1600" b="1" spc="-5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Area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5CF6F6A-004A-DC42-707E-CEDCE20162B2}"/>
              </a:ext>
            </a:extLst>
          </p:cNvPr>
          <p:cNvSpPr txBox="1"/>
          <p:nvPr/>
        </p:nvSpPr>
        <p:spPr>
          <a:xfrm>
            <a:off x="361489" y="2305003"/>
            <a:ext cx="1828800" cy="277640"/>
          </a:xfrm>
          <a:prstGeom prst="rect">
            <a:avLst/>
          </a:prstGeom>
          <a:solidFill>
            <a:srgbClr val="FF8585">
              <a:alpha val="50195"/>
            </a:srgbClr>
          </a:solidFill>
        </p:spPr>
        <p:txBody>
          <a:bodyPr vert="horz" wrap="square" lIns="0" tIns="31115" rIns="0" bIns="0" rtlCol="0">
            <a:spAutoFit/>
          </a:bodyPr>
          <a:lstStyle/>
          <a:p>
            <a:pPr marL="478155">
              <a:lnSpc>
                <a:spcPct val="100000"/>
              </a:lnSpc>
              <a:spcBef>
                <a:spcPts val="245"/>
              </a:spcBef>
            </a:pPr>
            <a:r>
              <a:rPr sz="1600" b="1" spc="-20" dirty="0">
                <a:latin typeface="Calibri"/>
                <a:cs typeface="Calibri"/>
              </a:rPr>
              <a:t>Layers</a:t>
            </a:r>
            <a:r>
              <a:rPr sz="1600" b="1" spc="2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List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3A2E919-08D6-E6A6-32E8-C09C91D1D6F0}"/>
              </a:ext>
            </a:extLst>
          </p:cNvPr>
          <p:cNvSpPr txBox="1"/>
          <p:nvPr/>
        </p:nvSpPr>
        <p:spPr>
          <a:xfrm>
            <a:off x="2407919" y="1379811"/>
            <a:ext cx="2357120" cy="279564"/>
          </a:xfrm>
          <a:prstGeom prst="rect">
            <a:avLst/>
          </a:prstGeom>
          <a:solidFill>
            <a:srgbClr val="FF8585">
              <a:alpha val="50195"/>
            </a:srgbClr>
          </a:solidFill>
        </p:spPr>
        <p:txBody>
          <a:bodyPr vert="horz" wrap="square" lIns="0" tIns="33020" rIns="0" bIns="0" rtlCol="0">
            <a:spAutoFit/>
          </a:bodyPr>
          <a:lstStyle/>
          <a:p>
            <a:pPr marL="716915">
              <a:lnSpc>
                <a:spcPct val="100000"/>
              </a:lnSpc>
              <a:spcBef>
                <a:spcPts val="260"/>
              </a:spcBef>
            </a:pPr>
            <a:r>
              <a:rPr sz="1600" b="1" dirty="0">
                <a:latin typeface="Calibri"/>
                <a:cs typeface="Calibri"/>
              </a:rPr>
              <a:t>View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Tools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63C7331-3681-E262-E386-67612DC438CE}"/>
              </a:ext>
            </a:extLst>
          </p:cNvPr>
          <p:cNvSpPr txBox="1"/>
          <p:nvPr/>
        </p:nvSpPr>
        <p:spPr>
          <a:xfrm>
            <a:off x="552002" y="4242906"/>
            <a:ext cx="1828800" cy="284693"/>
          </a:xfrm>
          <a:prstGeom prst="rect">
            <a:avLst/>
          </a:prstGeom>
          <a:solidFill>
            <a:srgbClr val="FF8585">
              <a:alpha val="50195"/>
            </a:srgbClr>
          </a:solidFill>
        </p:spPr>
        <p:txBody>
          <a:bodyPr vert="horz" wrap="square" lIns="0" tIns="38100" rIns="0" bIns="0" rtlCol="0">
            <a:spAutoFit/>
          </a:bodyPr>
          <a:lstStyle/>
          <a:p>
            <a:pPr marL="428625">
              <a:lnSpc>
                <a:spcPct val="100000"/>
              </a:lnSpc>
              <a:spcBef>
                <a:spcPts val="300"/>
              </a:spcBef>
            </a:pPr>
            <a:r>
              <a:rPr sz="1600" b="1" dirty="0">
                <a:latin typeface="Calibri"/>
                <a:cs typeface="Calibri"/>
              </a:rPr>
              <a:t>Status</a:t>
            </a:r>
            <a:r>
              <a:rPr sz="1600" b="1" spc="-6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Area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B6F1AE21-0E7E-2691-6594-CBF869E28F0F}"/>
              </a:ext>
            </a:extLst>
          </p:cNvPr>
          <p:cNvSpPr txBox="1"/>
          <p:nvPr/>
        </p:nvSpPr>
        <p:spPr>
          <a:xfrm>
            <a:off x="5582113" y="1364511"/>
            <a:ext cx="2509520" cy="277640"/>
          </a:xfrm>
          <a:prstGeom prst="rect">
            <a:avLst/>
          </a:prstGeom>
          <a:solidFill>
            <a:srgbClr val="FF8585">
              <a:alpha val="50195"/>
            </a:srgbClr>
          </a:solidFill>
        </p:spPr>
        <p:txBody>
          <a:bodyPr vert="horz" wrap="square" lIns="0" tIns="31115" rIns="0" bIns="0" rtlCol="0">
            <a:spAutoFit/>
          </a:bodyPr>
          <a:lstStyle/>
          <a:p>
            <a:pPr marL="422275">
              <a:lnSpc>
                <a:spcPct val="100000"/>
              </a:lnSpc>
              <a:spcBef>
                <a:spcPts val="245"/>
              </a:spcBef>
            </a:pPr>
            <a:r>
              <a:rPr sz="1600" b="1" dirty="0">
                <a:latin typeface="Calibri"/>
                <a:cs typeface="Calibri"/>
              </a:rPr>
              <a:t>Animation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spc="10" dirty="0">
                <a:latin typeface="Calibri"/>
                <a:cs typeface="Calibri"/>
              </a:rPr>
              <a:t>Controls</a:t>
            </a:r>
            <a:endParaRPr sz="1600" dirty="0">
              <a:latin typeface="Calibri"/>
              <a:cs typeface="Calibri"/>
            </a:endParaRPr>
          </a:p>
        </p:txBody>
      </p:sp>
      <p:grpSp>
        <p:nvGrpSpPr>
          <p:cNvPr id="10" name="object 9">
            <a:extLst>
              <a:ext uri="{FF2B5EF4-FFF2-40B4-BE49-F238E27FC236}">
                <a16:creationId xmlns:a16="http://schemas.microsoft.com/office/drawing/2014/main" id="{6E2F22A9-A54C-CC90-95B5-F2BF3E2E736F}"/>
              </a:ext>
            </a:extLst>
          </p:cNvPr>
          <p:cNvGrpSpPr/>
          <p:nvPr/>
        </p:nvGrpSpPr>
        <p:grpSpPr>
          <a:xfrm>
            <a:off x="2380802" y="1659375"/>
            <a:ext cx="6022969" cy="283411"/>
            <a:chOff x="3810952" y="1890716"/>
            <a:chExt cx="7567295" cy="282575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3AC1662E-A37C-9E5D-2D4F-09049055D1F3}"/>
                </a:ext>
              </a:extLst>
            </p:cNvPr>
            <p:cNvSpPr/>
            <p:nvPr/>
          </p:nvSpPr>
          <p:spPr>
            <a:xfrm>
              <a:off x="3825240" y="1905003"/>
              <a:ext cx="2529840" cy="254000"/>
            </a:xfrm>
            <a:custGeom>
              <a:avLst/>
              <a:gdLst/>
              <a:ahLst/>
              <a:cxnLst/>
              <a:rect l="l" t="t" r="r" b="b"/>
              <a:pathLst>
                <a:path w="2529840" h="254000">
                  <a:moveTo>
                    <a:pt x="0" y="42329"/>
                  </a:moveTo>
                  <a:lnTo>
                    <a:pt x="3326" y="25851"/>
                  </a:lnTo>
                  <a:lnTo>
                    <a:pt x="12396" y="12396"/>
                  </a:lnTo>
                  <a:lnTo>
                    <a:pt x="25851" y="3326"/>
                  </a:lnTo>
                  <a:lnTo>
                    <a:pt x="42329" y="0"/>
                  </a:lnTo>
                  <a:lnTo>
                    <a:pt x="2487510" y="0"/>
                  </a:lnTo>
                  <a:lnTo>
                    <a:pt x="2503988" y="3326"/>
                  </a:lnTo>
                  <a:lnTo>
                    <a:pt x="2517443" y="12396"/>
                  </a:lnTo>
                  <a:lnTo>
                    <a:pt x="2526513" y="25851"/>
                  </a:lnTo>
                  <a:lnTo>
                    <a:pt x="2529840" y="42329"/>
                  </a:lnTo>
                  <a:lnTo>
                    <a:pt x="2529840" y="211658"/>
                  </a:lnTo>
                  <a:lnTo>
                    <a:pt x="2526513" y="228137"/>
                  </a:lnTo>
                  <a:lnTo>
                    <a:pt x="2517443" y="241596"/>
                  </a:lnTo>
                  <a:lnTo>
                    <a:pt x="2503988" y="250672"/>
                  </a:lnTo>
                  <a:lnTo>
                    <a:pt x="2487510" y="254000"/>
                  </a:lnTo>
                  <a:lnTo>
                    <a:pt x="42329" y="254000"/>
                  </a:lnTo>
                  <a:lnTo>
                    <a:pt x="25851" y="250672"/>
                  </a:lnTo>
                  <a:lnTo>
                    <a:pt x="12396" y="241596"/>
                  </a:lnTo>
                  <a:lnTo>
                    <a:pt x="3326" y="228137"/>
                  </a:lnTo>
                  <a:lnTo>
                    <a:pt x="0" y="211658"/>
                  </a:lnTo>
                  <a:lnTo>
                    <a:pt x="0" y="42329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6D32FB6C-D53A-AE16-9372-F38F97CA083D}"/>
                </a:ext>
              </a:extLst>
            </p:cNvPr>
            <p:cNvSpPr/>
            <p:nvPr/>
          </p:nvSpPr>
          <p:spPr>
            <a:xfrm>
              <a:off x="6355080" y="1925316"/>
              <a:ext cx="5008880" cy="233679"/>
            </a:xfrm>
            <a:custGeom>
              <a:avLst/>
              <a:gdLst/>
              <a:ahLst/>
              <a:cxnLst/>
              <a:rect l="l" t="t" r="r" b="b"/>
              <a:pathLst>
                <a:path w="5008880" h="233680">
                  <a:moveTo>
                    <a:pt x="0" y="38950"/>
                  </a:moveTo>
                  <a:lnTo>
                    <a:pt x="3060" y="23788"/>
                  </a:lnTo>
                  <a:lnTo>
                    <a:pt x="11407" y="11407"/>
                  </a:lnTo>
                  <a:lnTo>
                    <a:pt x="23788" y="3060"/>
                  </a:lnTo>
                  <a:lnTo>
                    <a:pt x="38950" y="0"/>
                  </a:lnTo>
                  <a:lnTo>
                    <a:pt x="4969929" y="0"/>
                  </a:lnTo>
                  <a:lnTo>
                    <a:pt x="4985091" y="3060"/>
                  </a:lnTo>
                  <a:lnTo>
                    <a:pt x="4997472" y="11407"/>
                  </a:lnTo>
                  <a:lnTo>
                    <a:pt x="5005819" y="23788"/>
                  </a:lnTo>
                  <a:lnTo>
                    <a:pt x="5008880" y="38950"/>
                  </a:lnTo>
                  <a:lnTo>
                    <a:pt x="5008880" y="194741"/>
                  </a:lnTo>
                  <a:lnTo>
                    <a:pt x="5005819" y="209896"/>
                  </a:lnTo>
                  <a:lnTo>
                    <a:pt x="4997472" y="222273"/>
                  </a:lnTo>
                  <a:lnTo>
                    <a:pt x="4985091" y="230619"/>
                  </a:lnTo>
                  <a:lnTo>
                    <a:pt x="4969929" y="233680"/>
                  </a:lnTo>
                  <a:lnTo>
                    <a:pt x="38950" y="233680"/>
                  </a:lnTo>
                  <a:lnTo>
                    <a:pt x="23788" y="230619"/>
                  </a:lnTo>
                  <a:lnTo>
                    <a:pt x="11407" y="222273"/>
                  </a:lnTo>
                  <a:lnTo>
                    <a:pt x="3060" y="209896"/>
                  </a:lnTo>
                  <a:lnTo>
                    <a:pt x="0" y="194741"/>
                  </a:lnTo>
                  <a:lnTo>
                    <a:pt x="0" y="3895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246865"/>
      </p:ext>
    </p:extLst>
  </p:cSld>
  <p:clrMapOvr>
    <a:masterClrMapping/>
  </p:clrMapOvr>
</p:sld>
</file>

<file path=ppt/theme/theme1.xml><?xml version="1.0" encoding="utf-8"?>
<a:theme xmlns:a="http://schemas.openxmlformats.org/drawingml/2006/main" name="white-bluebar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white-bluebar-template.potx</Template>
  <TotalTime>636</TotalTime>
  <Words>296</Words>
  <Application>Microsoft Office PowerPoint</Application>
  <PresentationFormat>On-screen Show (16:9)</PresentationFormat>
  <Paragraphs>86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white-bluebar-template</vt:lpstr>
      <vt:lpstr>1_Custom Design</vt:lpstr>
      <vt:lpstr>Custom Design</vt:lpstr>
      <vt:lpstr>PowerPoint Presentation</vt:lpstr>
      <vt:lpstr>Overview</vt:lpstr>
      <vt:lpstr>Overview</vt:lpstr>
      <vt:lpstr>Overview</vt:lpstr>
      <vt:lpstr>Where do I find them</vt:lpstr>
      <vt:lpstr>Computational output interval</vt:lpstr>
      <vt:lpstr>Importance of output interval</vt:lpstr>
      <vt:lpstr>RASMAPPER</vt:lpstr>
      <vt:lpstr>RASMAPPER</vt:lpstr>
      <vt:lpstr>RASMAPPER</vt:lpstr>
      <vt:lpstr>RASMAPPER</vt:lpstr>
      <vt:lpstr>RASMAPPER</vt:lpstr>
      <vt:lpstr>RASMAPPER</vt:lpstr>
      <vt:lpstr>RASMAPPER</vt:lpstr>
      <vt:lpstr>RASMAPPER</vt:lpstr>
      <vt:lpstr>Map Types – Dynamic vs Stored</vt:lpstr>
      <vt:lpstr>Dynamic vs Stored Results</vt:lpstr>
      <vt:lpstr>Dynamic Mapping</vt:lpstr>
      <vt:lpstr>The NCM system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Consorzio Leb</cp:lastModifiedBy>
  <cp:revision>69</cp:revision>
  <dcterms:created xsi:type="dcterms:W3CDTF">2010-04-12T23:12:02Z</dcterms:created>
  <dcterms:modified xsi:type="dcterms:W3CDTF">2023-07-17T09:33:14Z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